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64"/>
  </p:notesMasterIdLst>
  <p:sldIdLst>
    <p:sldId id="257" r:id="rId5"/>
    <p:sldId id="266" r:id="rId6"/>
    <p:sldId id="260" r:id="rId7"/>
    <p:sldId id="261" r:id="rId8"/>
    <p:sldId id="262" r:id="rId9"/>
    <p:sldId id="265" r:id="rId10"/>
    <p:sldId id="269" r:id="rId11"/>
    <p:sldId id="264" r:id="rId12"/>
    <p:sldId id="263" r:id="rId13"/>
    <p:sldId id="267" r:id="rId14"/>
    <p:sldId id="268" r:id="rId15"/>
    <p:sldId id="270" r:id="rId16"/>
    <p:sldId id="358" r:id="rId17"/>
    <p:sldId id="271" r:id="rId18"/>
    <p:sldId id="272" r:id="rId19"/>
    <p:sldId id="273" r:id="rId20"/>
    <p:sldId id="339" r:id="rId21"/>
    <p:sldId id="343" r:id="rId22"/>
    <p:sldId id="340" r:id="rId23"/>
    <p:sldId id="341" r:id="rId24"/>
    <p:sldId id="342" r:id="rId25"/>
    <p:sldId id="344" r:id="rId26"/>
    <p:sldId id="345" r:id="rId27"/>
    <p:sldId id="357" r:id="rId28"/>
    <p:sldId id="360" r:id="rId29"/>
    <p:sldId id="292" r:id="rId30"/>
    <p:sldId id="361" r:id="rId31"/>
    <p:sldId id="362" r:id="rId32"/>
    <p:sldId id="274" r:id="rId33"/>
    <p:sldId id="275" r:id="rId34"/>
    <p:sldId id="279" r:id="rId35"/>
    <p:sldId id="276" r:id="rId36"/>
    <p:sldId id="277" r:id="rId37"/>
    <p:sldId id="278" r:id="rId38"/>
    <p:sldId id="280" r:id="rId39"/>
    <p:sldId id="281" r:id="rId40"/>
    <p:sldId id="327" r:id="rId41"/>
    <p:sldId id="287" r:id="rId42"/>
    <p:sldId id="589" r:id="rId43"/>
    <p:sldId id="590" r:id="rId44"/>
    <p:sldId id="591" r:id="rId45"/>
    <p:sldId id="297" r:id="rId46"/>
    <p:sldId id="300" r:id="rId47"/>
    <p:sldId id="301" r:id="rId48"/>
    <p:sldId id="302" r:id="rId49"/>
    <p:sldId id="303" r:id="rId50"/>
    <p:sldId id="592" r:id="rId51"/>
    <p:sldId id="326" r:id="rId52"/>
    <p:sldId id="593" r:id="rId53"/>
    <p:sldId id="594" r:id="rId54"/>
    <p:sldId id="336" r:id="rId55"/>
    <p:sldId id="595" r:id="rId56"/>
    <p:sldId id="596" r:id="rId57"/>
    <p:sldId id="600" r:id="rId58"/>
    <p:sldId id="586" r:id="rId59"/>
    <p:sldId id="587" r:id="rId60"/>
    <p:sldId id="588" r:id="rId61"/>
    <p:sldId id="597" r:id="rId62"/>
    <p:sldId id="599" r:id="rId6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63" autoAdjust="0"/>
    <p:restoredTop sz="94555" autoAdjust="0"/>
  </p:normalViewPr>
  <p:slideViewPr>
    <p:cSldViewPr>
      <p:cViewPr varScale="1">
        <p:scale>
          <a:sx n="78" d="100"/>
          <a:sy n="78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FA33D-E724-E543-914D-E68DB759AA31}" type="doc">
      <dgm:prSet loTypeId="urn:microsoft.com/office/officeart/2005/8/layout/hierarchy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1B47F5A-31CA-1442-8321-A56AD16FC365}">
      <dgm:prSet phldrT="[Text]" custT="1"/>
      <dgm:spPr/>
      <dgm:t>
        <a:bodyPr/>
        <a:lstStyle/>
        <a:p>
          <a:pPr rtl="0"/>
          <a:r>
            <a:rPr lang="en-US" sz="900" b="1" dirty="0"/>
            <a:t>Low Serum Sodium </a:t>
          </a:r>
        </a:p>
        <a:p>
          <a:pPr rtl="0"/>
          <a:r>
            <a:rPr lang="en-US" sz="900" b="1" dirty="0"/>
            <a:t>(&lt;135 </a:t>
          </a:r>
          <a:r>
            <a:rPr lang="en-US" sz="900" b="1" dirty="0" err="1"/>
            <a:t>mEq</a:t>
          </a:r>
          <a:r>
            <a:rPr lang="en-US" sz="900" b="1" dirty="0"/>
            <a:t>/L)</a:t>
          </a:r>
        </a:p>
      </dgm:t>
    </dgm:pt>
    <dgm:pt modelId="{27BC0FCF-360E-DF42-90F1-8DC43836EE9C}" type="parTrans" cxnId="{89D8F5D8-A934-CA4A-9A83-B0BC84D9EB55}">
      <dgm:prSet/>
      <dgm:spPr/>
      <dgm:t>
        <a:bodyPr/>
        <a:lstStyle/>
        <a:p>
          <a:endParaRPr lang="en-US"/>
        </a:p>
      </dgm:t>
    </dgm:pt>
    <dgm:pt modelId="{5C691742-85CE-C64E-8AE5-681AB2146BFA}" type="sibTrans" cxnId="{89D8F5D8-A934-CA4A-9A83-B0BC84D9EB55}">
      <dgm:prSet/>
      <dgm:spPr/>
      <dgm:t>
        <a:bodyPr/>
        <a:lstStyle/>
        <a:p>
          <a:endParaRPr lang="en-US"/>
        </a:p>
      </dgm:t>
    </dgm:pt>
    <dgm:pt modelId="{40E80C12-DBC6-3141-8759-4864EA83CB02}">
      <dgm:prSet custT="1"/>
      <dgm:spPr/>
      <dgm:t>
        <a:bodyPr/>
        <a:lstStyle/>
        <a:p>
          <a:r>
            <a:rPr lang="en-US" sz="900" b="1" dirty="0"/>
            <a:t>Hyperglycemia present?</a:t>
          </a:r>
        </a:p>
      </dgm:t>
    </dgm:pt>
    <dgm:pt modelId="{809E2C6B-4896-B148-986F-5F17C5FA08A7}" type="parTrans" cxnId="{BD6A98E9-C485-D443-9EE8-4A3C12FECA8B}">
      <dgm:prSet/>
      <dgm:spPr/>
      <dgm:t>
        <a:bodyPr/>
        <a:lstStyle/>
        <a:p>
          <a:endParaRPr lang="en-US"/>
        </a:p>
      </dgm:t>
    </dgm:pt>
    <dgm:pt modelId="{2DF04E05-91EE-344F-91FE-001156176C83}" type="sibTrans" cxnId="{BD6A98E9-C485-D443-9EE8-4A3C12FECA8B}">
      <dgm:prSet/>
      <dgm:spPr/>
      <dgm:t>
        <a:bodyPr/>
        <a:lstStyle/>
        <a:p>
          <a:endParaRPr lang="en-US"/>
        </a:p>
      </dgm:t>
    </dgm:pt>
    <dgm:pt modelId="{DCB9EFFF-1F3D-5241-AC2F-456CA3CB7D92}">
      <dgm:prSet custT="1"/>
      <dgm:spPr/>
      <dgm:t>
        <a:bodyPr/>
        <a:lstStyle/>
        <a:p>
          <a:r>
            <a:rPr lang="en-US" sz="900" b="1" dirty="0"/>
            <a:t>No</a:t>
          </a:r>
        </a:p>
      </dgm:t>
    </dgm:pt>
    <dgm:pt modelId="{F258CE74-FB34-264B-80E7-554066098E91}" type="parTrans" cxnId="{719B8E27-5632-D642-BA78-4587E4B58271}">
      <dgm:prSet/>
      <dgm:spPr/>
      <dgm:t>
        <a:bodyPr/>
        <a:lstStyle/>
        <a:p>
          <a:endParaRPr lang="en-US"/>
        </a:p>
      </dgm:t>
    </dgm:pt>
    <dgm:pt modelId="{2FA914F2-0123-9942-8BE8-9A4F66A8ADA7}" type="sibTrans" cxnId="{719B8E27-5632-D642-BA78-4587E4B58271}">
      <dgm:prSet/>
      <dgm:spPr/>
      <dgm:t>
        <a:bodyPr/>
        <a:lstStyle/>
        <a:p>
          <a:endParaRPr lang="en-US"/>
        </a:p>
      </dgm:t>
    </dgm:pt>
    <dgm:pt modelId="{3A84F529-98F4-A649-AFE6-C0F737E4013A}">
      <dgm:prSet custT="1"/>
      <dgm:spPr/>
      <dgm:t>
        <a:bodyPr/>
        <a:lstStyle/>
        <a:p>
          <a:r>
            <a:rPr lang="en-US" sz="900" b="1" dirty="0"/>
            <a:t>Yes</a:t>
          </a:r>
        </a:p>
      </dgm:t>
    </dgm:pt>
    <dgm:pt modelId="{203A56CB-12DC-DD46-B098-5B5601CEDD7F}" type="parTrans" cxnId="{40BFD2E0-F1A3-004E-8C68-CDFBAAE406BF}">
      <dgm:prSet/>
      <dgm:spPr/>
      <dgm:t>
        <a:bodyPr/>
        <a:lstStyle/>
        <a:p>
          <a:endParaRPr lang="en-US"/>
        </a:p>
      </dgm:t>
    </dgm:pt>
    <dgm:pt modelId="{0AF887CA-81E9-B44B-9D27-C47FF7A57D8E}" type="sibTrans" cxnId="{40BFD2E0-F1A3-004E-8C68-CDFBAAE406BF}">
      <dgm:prSet/>
      <dgm:spPr/>
      <dgm:t>
        <a:bodyPr/>
        <a:lstStyle/>
        <a:p>
          <a:endParaRPr lang="en-US"/>
        </a:p>
      </dgm:t>
    </dgm:pt>
    <dgm:pt modelId="{AB2FB19D-E232-3F4C-B76B-C934AE7B092F}">
      <dgm:prSet custT="1"/>
      <dgm:spPr/>
      <dgm:t>
        <a:bodyPr/>
        <a:lstStyle/>
        <a:p>
          <a:r>
            <a:rPr lang="en-US" sz="900" b="1" dirty="0"/>
            <a:t>Calculate corrected serum sodium</a:t>
          </a:r>
        </a:p>
      </dgm:t>
    </dgm:pt>
    <dgm:pt modelId="{076B8256-E1F4-5741-8A88-CD9DA806BE34}" type="parTrans" cxnId="{0AB2D781-C2AF-0E47-8AD1-426FB4F58CB5}">
      <dgm:prSet/>
      <dgm:spPr/>
      <dgm:t>
        <a:bodyPr/>
        <a:lstStyle/>
        <a:p>
          <a:endParaRPr lang="en-US"/>
        </a:p>
      </dgm:t>
    </dgm:pt>
    <dgm:pt modelId="{2E0422EC-692A-8A41-9619-E5228AA8BCDF}" type="sibTrans" cxnId="{0AB2D781-C2AF-0E47-8AD1-426FB4F58CB5}">
      <dgm:prSet/>
      <dgm:spPr/>
      <dgm:t>
        <a:bodyPr/>
        <a:lstStyle/>
        <a:p>
          <a:endParaRPr lang="en-US"/>
        </a:p>
      </dgm:t>
    </dgm:pt>
    <dgm:pt modelId="{FD307B32-960C-FB4D-891B-3260EDA2AB2F}">
      <dgm:prSet custT="1"/>
      <dgm:spPr/>
      <dgm:t>
        <a:bodyPr/>
        <a:lstStyle/>
        <a:p>
          <a:pPr algn="l"/>
          <a:r>
            <a:rPr lang="en-US" sz="900" b="1" dirty="0"/>
            <a:t>Could extra solutes be present in the serum:  </a:t>
          </a:r>
        </a:p>
        <a:p>
          <a:pPr algn="l"/>
          <a:r>
            <a:rPr lang="en-US" sz="900" b="1" dirty="0"/>
            <a:t>1.  Is the patient post-op after prostate or uterine surgery. </a:t>
          </a:r>
        </a:p>
        <a:p>
          <a:pPr algn="l"/>
          <a:r>
            <a:rPr lang="en-US" sz="900" b="1" dirty="0"/>
            <a:t>2.  Has the patient received IV mannitol or IVIG</a:t>
          </a:r>
        </a:p>
      </dgm:t>
    </dgm:pt>
    <dgm:pt modelId="{91DF20E0-CCDA-2E4B-AB7F-7187DBA44DB5}" type="parTrans" cxnId="{AE68C81E-1356-274A-86D4-EE987F6F305E}">
      <dgm:prSet/>
      <dgm:spPr/>
      <dgm:t>
        <a:bodyPr/>
        <a:lstStyle/>
        <a:p>
          <a:endParaRPr lang="en-US"/>
        </a:p>
      </dgm:t>
    </dgm:pt>
    <dgm:pt modelId="{C63B15B3-48DF-DC4E-BB7E-CEE8739840A9}" type="sibTrans" cxnId="{AE68C81E-1356-274A-86D4-EE987F6F305E}">
      <dgm:prSet/>
      <dgm:spPr/>
      <dgm:t>
        <a:bodyPr/>
        <a:lstStyle/>
        <a:p>
          <a:endParaRPr lang="en-US"/>
        </a:p>
      </dgm:t>
    </dgm:pt>
    <dgm:pt modelId="{7F9BD702-C3AD-7749-812F-72AE7C7E1284}">
      <dgm:prSet custT="1"/>
      <dgm:spPr/>
      <dgm:t>
        <a:bodyPr/>
        <a:lstStyle/>
        <a:p>
          <a:pPr algn="l" rtl="0"/>
          <a:r>
            <a:rPr lang="en-US" sz="900" b="1" dirty="0"/>
            <a:t>Is there a reason to suspect pseudohyponatremia (due to hyperlipidemia or hyperproteinemia):</a:t>
          </a:r>
        </a:p>
        <a:p>
          <a:pPr algn="l" rtl="0"/>
          <a:r>
            <a:rPr lang="en-US" sz="900" b="1" dirty="0"/>
            <a:t>Is the serum lipemic?</a:t>
          </a:r>
        </a:p>
        <a:p>
          <a:pPr algn="l" rtl="0"/>
          <a:r>
            <a:rPr lang="en-US" sz="900" b="1" dirty="0"/>
            <a:t>Is the patient jaundiced?</a:t>
          </a:r>
        </a:p>
        <a:p>
          <a:pPr algn="l" rtl="0"/>
          <a:r>
            <a:rPr lang="en-US" sz="900" b="1" dirty="0"/>
            <a:t>Is there a history of plasma cell dyscrasia?</a:t>
          </a:r>
        </a:p>
        <a:p>
          <a:pPr algn="l" rtl="0"/>
          <a:endParaRPr lang="en-US" sz="900" b="1" dirty="0"/>
        </a:p>
      </dgm:t>
    </dgm:pt>
    <dgm:pt modelId="{8423A8C0-70D2-1F48-8E70-2EF93FC39753}" type="parTrans" cxnId="{2D728B8B-3C32-0349-B419-104F34EF7B99}">
      <dgm:prSet/>
      <dgm:spPr/>
      <dgm:t>
        <a:bodyPr/>
        <a:lstStyle/>
        <a:p>
          <a:endParaRPr lang="en-US"/>
        </a:p>
      </dgm:t>
    </dgm:pt>
    <dgm:pt modelId="{AF7F18E5-2592-534C-B1BA-ECDE5DEE88CD}" type="sibTrans" cxnId="{2D728B8B-3C32-0349-B419-104F34EF7B99}">
      <dgm:prSet/>
      <dgm:spPr/>
      <dgm:t>
        <a:bodyPr/>
        <a:lstStyle/>
        <a:p>
          <a:endParaRPr lang="en-US"/>
        </a:p>
      </dgm:t>
    </dgm:pt>
    <dgm:pt modelId="{A706200E-CCF3-B140-B14A-573A5607A5F0}" type="pres">
      <dgm:prSet presAssocID="{239FA33D-E724-E543-914D-E68DB759AA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0BEE76-3287-A94C-AC02-8D1FBBCDB1B5}" type="pres">
      <dgm:prSet presAssocID="{61B47F5A-31CA-1442-8321-A56AD16FC365}" presName="hierRoot1" presStyleCnt="0"/>
      <dgm:spPr/>
    </dgm:pt>
    <dgm:pt modelId="{2F618BDD-F177-AE4B-8B9B-701BC67C38F4}" type="pres">
      <dgm:prSet presAssocID="{61B47F5A-31CA-1442-8321-A56AD16FC365}" presName="composite" presStyleCnt="0"/>
      <dgm:spPr/>
    </dgm:pt>
    <dgm:pt modelId="{A77A4D19-2F6D-E744-A2C9-B91C7C6B0AC6}" type="pres">
      <dgm:prSet presAssocID="{61B47F5A-31CA-1442-8321-A56AD16FC365}" presName="background" presStyleLbl="node0" presStyleIdx="0" presStyleCnt="1"/>
      <dgm:spPr/>
    </dgm:pt>
    <dgm:pt modelId="{8F11C29E-453D-A144-8E22-A3A2F30FBC87}" type="pres">
      <dgm:prSet presAssocID="{61B47F5A-31CA-1442-8321-A56AD16FC365}" presName="text" presStyleLbl="fgAcc0" presStyleIdx="0" presStyleCnt="1" custScaleX="420321">
        <dgm:presLayoutVars>
          <dgm:chPref val="3"/>
        </dgm:presLayoutVars>
      </dgm:prSet>
      <dgm:spPr/>
    </dgm:pt>
    <dgm:pt modelId="{E9278822-BC50-9D45-864B-ACF4C772976E}" type="pres">
      <dgm:prSet presAssocID="{61B47F5A-31CA-1442-8321-A56AD16FC365}" presName="hierChild2" presStyleCnt="0"/>
      <dgm:spPr/>
    </dgm:pt>
    <dgm:pt modelId="{DAD66C4E-C2DF-1548-8A05-0458A2E08846}" type="pres">
      <dgm:prSet presAssocID="{809E2C6B-4896-B148-986F-5F17C5FA08A7}" presName="Name10" presStyleLbl="parChTrans1D2" presStyleIdx="0" presStyleCnt="1"/>
      <dgm:spPr/>
    </dgm:pt>
    <dgm:pt modelId="{3DCD761F-CBC3-034C-8079-DEC8187D08E7}" type="pres">
      <dgm:prSet presAssocID="{40E80C12-DBC6-3141-8759-4864EA83CB02}" presName="hierRoot2" presStyleCnt="0"/>
      <dgm:spPr/>
    </dgm:pt>
    <dgm:pt modelId="{FC6A12C5-B752-334A-A1CE-CC6F72B22D0C}" type="pres">
      <dgm:prSet presAssocID="{40E80C12-DBC6-3141-8759-4864EA83CB02}" presName="composite2" presStyleCnt="0"/>
      <dgm:spPr/>
    </dgm:pt>
    <dgm:pt modelId="{4A659805-DC96-A34B-9F50-BF613651F523}" type="pres">
      <dgm:prSet presAssocID="{40E80C12-DBC6-3141-8759-4864EA83CB02}" presName="background2" presStyleLbl="node2" presStyleIdx="0" presStyleCnt="1"/>
      <dgm:spPr/>
    </dgm:pt>
    <dgm:pt modelId="{3F02E532-F030-7649-B7FD-DED48A04A1B2}" type="pres">
      <dgm:prSet presAssocID="{40E80C12-DBC6-3141-8759-4864EA83CB02}" presName="text2" presStyleLbl="fgAcc2" presStyleIdx="0" presStyleCnt="1" custScaleX="420321">
        <dgm:presLayoutVars>
          <dgm:chPref val="3"/>
        </dgm:presLayoutVars>
      </dgm:prSet>
      <dgm:spPr/>
    </dgm:pt>
    <dgm:pt modelId="{DEB84379-C771-0A49-B68B-1A0E43DAC8C9}" type="pres">
      <dgm:prSet presAssocID="{40E80C12-DBC6-3141-8759-4864EA83CB02}" presName="hierChild3" presStyleCnt="0"/>
      <dgm:spPr/>
    </dgm:pt>
    <dgm:pt modelId="{5AB80343-8F35-6C43-A034-AF79D4996169}" type="pres">
      <dgm:prSet presAssocID="{F258CE74-FB34-264B-80E7-554066098E91}" presName="Name17" presStyleLbl="parChTrans1D3" presStyleIdx="0" presStyleCnt="2"/>
      <dgm:spPr/>
    </dgm:pt>
    <dgm:pt modelId="{B75500BF-BA2C-B644-BA00-7ADD495E9E40}" type="pres">
      <dgm:prSet presAssocID="{DCB9EFFF-1F3D-5241-AC2F-456CA3CB7D92}" presName="hierRoot3" presStyleCnt="0"/>
      <dgm:spPr/>
    </dgm:pt>
    <dgm:pt modelId="{B7C5533F-4D5E-9745-8DBD-E7582ECB4F4F}" type="pres">
      <dgm:prSet presAssocID="{DCB9EFFF-1F3D-5241-AC2F-456CA3CB7D92}" presName="composite3" presStyleCnt="0"/>
      <dgm:spPr/>
    </dgm:pt>
    <dgm:pt modelId="{AA1A3331-9219-A14C-ACE2-A075025A577E}" type="pres">
      <dgm:prSet presAssocID="{DCB9EFFF-1F3D-5241-AC2F-456CA3CB7D92}" presName="background3" presStyleLbl="node3" presStyleIdx="0" presStyleCnt="2"/>
      <dgm:spPr/>
    </dgm:pt>
    <dgm:pt modelId="{E1C4894D-763E-CF46-B8A6-16BF105D80B8}" type="pres">
      <dgm:prSet presAssocID="{DCB9EFFF-1F3D-5241-AC2F-456CA3CB7D92}" presName="text3" presStyleLbl="fgAcc3" presStyleIdx="0" presStyleCnt="2" custScaleX="420321">
        <dgm:presLayoutVars>
          <dgm:chPref val="3"/>
        </dgm:presLayoutVars>
      </dgm:prSet>
      <dgm:spPr/>
    </dgm:pt>
    <dgm:pt modelId="{FC53CAAD-7E2E-AC4D-8A2F-4145B60DAC83}" type="pres">
      <dgm:prSet presAssocID="{DCB9EFFF-1F3D-5241-AC2F-456CA3CB7D92}" presName="hierChild4" presStyleCnt="0"/>
      <dgm:spPr/>
    </dgm:pt>
    <dgm:pt modelId="{D720AE8C-DC65-1F4E-B83F-1B5C43B14431}" type="pres">
      <dgm:prSet presAssocID="{91DF20E0-CCDA-2E4B-AB7F-7187DBA44DB5}" presName="Name23" presStyleLbl="parChTrans1D4" presStyleIdx="0" presStyleCnt="3"/>
      <dgm:spPr/>
    </dgm:pt>
    <dgm:pt modelId="{7171303F-248A-5444-963C-CFF35032BDC8}" type="pres">
      <dgm:prSet presAssocID="{FD307B32-960C-FB4D-891B-3260EDA2AB2F}" presName="hierRoot4" presStyleCnt="0"/>
      <dgm:spPr/>
    </dgm:pt>
    <dgm:pt modelId="{4981A7A4-471D-194B-A61B-01F41058F36A}" type="pres">
      <dgm:prSet presAssocID="{FD307B32-960C-FB4D-891B-3260EDA2AB2F}" presName="composite4" presStyleCnt="0"/>
      <dgm:spPr/>
    </dgm:pt>
    <dgm:pt modelId="{963B7C1B-5092-AE41-B521-F2744A9D2D92}" type="pres">
      <dgm:prSet presAssocID="{FD307B32-960C-FB4D-891B-3260EDA2AB2F}" presName="background4" presStyleLbl="node4" presStyleIdx="0" presStyleCnt="3"/>
      <dgm:spPr/>
    </dgm:pt>
    <dgm:pt modelId="{3DEE1F2F-0E2B-3442-AAE3-45414BE2D379}" type="pres">
      <dgm:prSet presAssocID="{FD307B32-960C-FB4D-891B-3260EDA2AB2F}" presName="text4" presStyleLbl="fgAcc4" presStyleIdx="0" presStyleCnt="3" custScaleX="420321" custLinFactNeighborX="-6638" custLinFactNeighborY="-329">
        <dgm:presLayoutVars>
          <dgm:chPref val="3"/>
        </dgm:presLayoutVars>
      </dgm:prSet>
      <dgm:spPr/>
    </dgm:pt>
    <dgm:pt modelId="{66D4E648-6DB1-3F4A-8135-CA9F5968E430}" type="pres">
      <dgm:prSet presAssocID="{FD307B32-960C-FB4D-891B-3260EDA2AB2F}" presName="hierChild5" presStyleCnt="0"/>
      <dgm:spPr/>
    </dgm:pt>
    <dgm:pt modelId="{100623F2-CB5D-544B-9D80-44584713498D}" type="pres">
      <dgm:prSet presAssocID="{8423A8C0-70D2-1F48-8E70-2EF93FC39753}" presName="Name23" presStyleLbl="parChTrans1D4" presStyleIdx="1" presStyleCnt="3"/>
      <dgm:spPr/>
    </dgm:pt>
    <dgm:pt modelId="{A275F27B-E0EC-6543-A800-03D9F8D6065A}" type="pres">
      <dgm:prSet presAssocID="{7F9BD702-C3AD-7749-812F-72AE7C7E1284}" presName="hierRoot4" presStyleCnt="0"/>
      <dgm:spPr/>
    </dgm:pt>
    <dgm:pt modelId="{32965857-0605-9D40-B086-AFC6C04460C5}" type="pres">
      <dgm:prSet presAssocID="{7F9BD702-C3AD-7749-812F-72AE7C7E1284}" presName="composite4" presStyleCnt="0"/>
      <dgm:spPr/>
    </dgm:pt>
    <dgm:pt modelId="{5FC68FC7-1559-5845-99DB-6776BEF2CA6F}" type="pres">
      <dgm:prSet presAssocID="{7F9BD702-C3AD-7749-812F-72AE7C7E1284}" presName="background4" presStyleLbl="node4" presStyleIdx="1" presStyleCnt="3"/>
      <dgm:spPr/>
    </dgm:pt>
    <dgm:pt modelId="{CD983B59-C0EA-3045-B7F4-8B4C63F471CE}" type="pres">
      <dgm:prSet presAssocID="{7F9BD702-C3AD-7749-812F-72AE7C7E1284}" presName="text4" presStyleLbl="fgAcc4" presStyleIdx="1" presStyleCnt="3" custScaleX="420321" custScaleY="175109">
        <dgm:presLayoutVars>
          <dgm:chPref val="3"/>
        </dgm:presLayoutVars>
      </dgm:prSet>
      <dgm:spPr/>
    </dgm:pt>
    <dgm:pt modelId="{1FF2F1E5-FAA2-E041-8A58-CF005D29C9A2}" type="pres">
      <dgm:prSet presAssocID="{7F9BD702-C3AD-7749-812F-72AE7C7E1284}" presName="hierChild5" presStyleCnt="0"/>
      <dgm:spPr/>
    </dgm:pt>
    <dgm:pt modelId="{EBD1AC7C-E1A7-D442-8733-929D9046FE65}" type="pres">
      <dgm:prSet presAssocID="{203A56CB-12DC-DD46-B098-5B5601CEDD7F}" presName="Name17" presStyleLbl="parChTrans1D3" presStyleIdx="1" presStyleCnt="2"/>
      <dgm:spPr/>
    </dgm:pt>
    <dgm:pt modelId="{A5979379-BA5C-1C46-A201-1C535F2EDE04}" type="pres">
      <dgm:prSet presAssocID="{3A84F529-98F4-A649-AFE6-C0F737E4013A}" presName="hierRoot3" presStyleCnt="0"/>
      <dgm:spPr/>
    </dgm:pt>
    <dgm:pt modelId="{1088E7C0-66E4-CC40-A09E-3FB09A8A9709}" type="pres">
      <dgm:prSet presAssocID="{3A84F529-98F4-A649-AFE6-C0F737E4013A}" presName="composite3" presStyleCnt="0"/>
      <dgm:spPr/>
    </dgm:pt>
    <dgm:pt modelId="{5A237D9F-AF92-F843-A0D7-03ED247BE1A1}" type="pres">
      <dgm:prSet presAssocID="{3A84F529-98F4-A649-AFE6-C0F737E4013A}" presName="background3" presStyleLbl="node3" presStyleIdx="1" presStyleCnt="2"/>
      <dgm:spPr/>
    </dgm:pt>
    <dgm:pt modelId="{931229E3-4F5E-1946-A09C-F16D96FEF93F}" type="pres">
      <dgm:prSet presAssocID="{3A84F529-98F4-A649-AFE6-C0F737E4013A}" presName="text3" presStyleLbl="fgAcc3" presStyleIdx="1" presStyleCnt="2" custScaleX="420321">
        <dgm:presLayoutVars>
          <dgm:chPref val="3"/>
        </dgm:presLayoutVars>
      </dgm:prSet>
      <dgm:spPr/>
    </dgm:pt>
    <dgm:pt modelId="{15E13155-806A-EE48-B3B2-0E19C535D4CA}" type="pres">
      <dgm:prSet presAssocID="{3A84F529-98F4-A649-AFE6-C0F737E4013A}" presName="hierChild4" presStyleCnt="0"/>
      <dgm:spPr/>
    </dgm:pt>
    <dgm:pt modelId="{4C3C1ADE-8B1A-B247-899E-4E2D06202547}" type="pres">
      <dgm:prSet presAssocID="{076B8256-E1F4-5741-8A88-CD9DA806BE34}" presName="Name23" presStyleLbl="parChTrans1D4" presStyleIdx="2" presStyleCnt="3"/>
      <dgm:spPr/>
    </dgm:pt>
    <dgm:pt modelId="{B8DB75E4-BAE6-C44B-A7CC-5FA20F6A4382}" type="pres">
      <dgm:prSet presAssocID="{AB2FB19D-E232-3F4C-B76B-C934AE7B092F}" presName="hierRoot4" presStyleCnt="0"/>
      <dgm:spPr/>
    </dgm:pt>
    <dgm:pt modelId="{90CBE4F7-6D00-8249-A4C1-BB296CB3A249}" type="pres">
      <dgm:prSet presAssocID="{AB2FB19D-E232-3F4C-B76B-C934AE7B092F}" presName="composite4" presStyleCnt="0"/>
      <dgm:spPr/>
    </dgm:pt>
    <dgm:pt modelId="{0C23C45B-0A45-1640-B8A9-203A2FA5F86B}" type="pres">
      <dgm:prSet presAssocID="{AB2FB19D-E232-3F4C-B76B-C934AE7B092F}" presName="background4" presStyleLbl="node4" presStyleIdx="2" presStyleCnt="3"/>
      <dgm:spPr/>
    </dgm:pt>
    <dgm:pt modelId="{691FE624-CD61-D248-9CD1-53F8E55655B5}" type="pres">
      <dgm:prSet presAssocID="{AB2FB19D-E232-3F4C-B76B-C934AE7B092F}" presName="text4" presStyleLbl="fgAcc4" presStyleIdx="2" presStyleCnt="3" custScaleX="420321">
        <dgm:presLayoutVars>
          <dgm:chPref val="3"/>
        </dgm:presLayoutVars>
      </dgm:prSet>
      <dgm:spPr/>
    </dgm:pt>
    <dgm:pt modelId="{5D22075F-C6F2-594F-9D4D-0A300733C78C}" type="pres">
      <dgm:prSet presAssocID="{AB2FB19D-E232-3F4C-B76B-C934AE7B092F}" presName="hierChild5" presStyleCnt="0"/>
      <dgm:spPr/>
    </dgm:pt>
  </dgm:ptLst>
  <dgm:cxnLst>
    <dgm:cxn modelId="{BE05FE0F-371C-3646-BB0A-74A55A541D2B}" type="presOf" srcId="{239FA33D-E724-E543-914D-E68DB759AA31}" destId="{A706200E-CCF3-B140-B14A-573A5607A5F0}" srcOrd="0" destOrd="0" presId="urn:microsoft.com/office/officeart/2005/8/layout/hierarchy1"/>
    <dgm:cxn modelId="{28DF5318-D68D-5949-A7F7-CEDDCFC7AC85}" type="presOf" srcId="{809E2C6B-4896-B148-986F-5F17C5FA08A7}" destId="{DAD66C4E-C2DF-1548-8A05-0458A2E08846}" srcOrd="0" destOrd="0" presId="urn:microsoft.com/office/officeart/2005/8/layout/hierarchy1"/>
    <dgm:cxn modelId="{AE68C81E-1356-274A-86D4-EE987F6F305E}" srcId="{DCB9EFFF-1F3D-5241-AC2F-456CA3CB7D92}" destId="{FD307B32-960C-FB4D-891B-3260EDA2AB2F}" srcOrd="0" destOrd="0" parTransId="{91DF20E0-CCDA-2E4B-AB7F-7187DBA44DB5}" sibTransId="{C63B15B3-48DF-DC4E-BB7E-CEE8739840A9}"/>
    <dgm:cxn modelId="{719B8E27-5632-D642-BA78-4587E4B58271}" srcId="{40E80C12-DBC6-3141-8759-4864EA83CB02}" destId="{DCB9EFFF-1F3D-5241-AC2F-456CA3CB7D92}" srcOrd="0" destOrd="0" parTransId="{F258CE74-FB34-264B-80E7-554066098E91}" sibTransId="{2FA914F2-0123-9942-8BE8-9A4F66A8ADA7}"/>
    <dgm:cxn modelId="{11A6303B-41A8-F343-A939-B7A505596B1A}" type="presOf" srcId="{076B8256-E1F4-5741-8A88-CD9DA806BE34}" destId="{4C3C1ADE-8B1A-B247-899E-4E2D06202547}" srcOrd="0" destOrd="0" presId="urn:microsoft.com/office/officeart/2005/8/layout/hierarchy1"/>
    <dgm:cxn modelId="{88801E6C-AECF-564B-97E1-9C89BE2E1F71}" type="presOf" srcId="{7F9BD702-C3AD-7749-812F-72AE7C7E1284}" destId="{CD983B59-C0EA-3045-B7F4-8B4C63F471CE}" srcOrd="0" destOrd="0" presId="urn:microsoft.com/office/officeart/2005/8/layout/hierarchy1"/>
    <dgm:cxn modelId="{EC506F57-6D50-754F-866D-7C89CBC69439}" type="presOf" srcId="{91DF20E0-CCDA-2E4B-AB7F-7187DBA44DB5}" destId="{D720AE8C-DC65-1F4E-B83F-1B5C43B14431}" srcOrd="0" destOrd="0" presId="urn:microsoft.com/office/officeart/2005/8/layout/hierarchy1"/>
    <dgm:cxn modelId="{2862B67C-E37B-6541-8B20-67C2CD3BE526}" type="presOf" srcId="{203A56CB-12DC-DD46-B098-5B5601CEDD7F}" destId="{EBD1AC7C-E1A7-D442-8733-929D9046FE65}" srcOrd="0" destOrd="0" presId="urn:microsoft.com/office/officeart/2005/8/layout/hierarchy1"/>
    <dgm:cxn modelId="{0AB2D781-C2AF-0E47-8AD1-426FB4F58CB5}" srcId="{3A84F529-98F4-A649-AFE6-C0F737E4013A}" destId="{AB2FB19D-E232-3F4C-B76B-C934AE7B092F}" srcOrd="0" destOrd="0" parTransId="{076B8256-E1F4-5741-8A88-CD9DA806BE34}" sibTransId="{2E0422EC-692A-8A41-9619-E5228AA8BCDF}"/>
    <dgm:cxn modelId="{2D728B8B-3C32-0349-B419-104F34EF7B99}" srcId="{FD307B32-960C-FB4D-891B-3260EDA2AB2F}" destId="{7F9BD702-C3AD-7749-812F-72AE7C7E1284}" srcOrd="0" destOrd="0" parTransId="{8423A8C0-70D2-1F48-8E70-2EF93FC39753}" sibTransId="{AF7F18E5-2592-534C-B1BA-ECDE5DEE88CD}"/>
    <dgm:cxn modelId="{15E59FA5-7311-1741-A264-DB5226CDDBC8}" type="presOf" srcId="{AB2FB19D-E232-3F4C-B76B-C934AE7B092F}" destId="{691FE624-CD61-D248-9CD1-53F8E55655B5}" srcOrd="0" destOrd="0" presId="urn:microsoft.com/office/officeart/2005/8/layout/hierarchy1"/>
    <dgm:cxn modelId="{09BD56AE-DBBA-AE40-BC55-41A56C16FA2F}" type="presOf" srcId="{8423A8C0-70D2-1F48-8E70-2EF93FC39753}" destId="{100623F2-CB5D-544B-9D80-44584713498D}" srcOrd="0" destOrd="0" presId="urn:microsoft.com/office/officeart/2005/8/layout/hierarchy1"/>
    <dgm:cxn modelId="{7B2409B2-46B8-4848-ADD1-47C450D7FEAF}" type="presOf" srcId="{F258CE74-FB34-264B-80E7-554066098E91}" destId="{5AB80343-8F35-6C43-A034-AF79D4996169}" srcOrd="0" destOrd="0" presId="urn:microsoft.com/office/officeart/2005/8/layout/hierarchy1"/>
    <dgm:cxn modelId="{F98039D0-C4FF-984D-9D47-DE6AC998E9DE}" type="presOf" srcId="{40E80C12-DBC6-3141-8759-4864EA83CB02}" destId="{3F02E532-F030-7649-B7FD-DED48A04A1B2}" srcOrd="0" destOrd="0" presId="urn:microsoft.com/office/officeart/2005/8/layout/hierarchy1"/>
    <dgm:cxn modelId="{89D8F5D8-A934-CA4A-9A83-B0BC84D9EB55}" srcId="{239FA33D-E724-E543-914D-E68DB759AA31}" destId="{61B47F5A-31CA-1442-8321-A56AD16FC365}" srcOrd="0" destOrd="0" parTransId="{27BC0FCF-360E-DF42-90F1-8DC43836EE9C}" sibTransId="{5C691742-85CE-C64E-8AE5-681AB2146BFA}"/>
    <dgm:cxn modelId="{40BFD2E0-F1A3-004E-8C68-CDFBAAE406BF}" srcId="{40E80C12-DBC6-3141-8759-4864EA83CB02}" destId="{3A84F529-98F4-A649-AFE6-C0F737E4013A}" srcOrd="1" destOrd="0" parTransId="{203A56CB-12DC-DD46-B098-5B5601CEDD7F}" sibTransId="{0AF887CA-81E9-B44B-9D27-C47FF7A57D8E}"/>
    <dgm:cxn modelId="{1F6EBFE3-CE85-DD48-8ED6-1CF58D2CE22D}" type="presOf" srcId="{FD307B32-960C-FB4D-891B-3260EDA2AB2F}" destId="{3DEE1F2F-0E2B-3442-AAE3-45414BE2D379}" srcOrd="0" destOrd="0" presId="urn:microsoft.com/office/officeart/2005/8/layout/hierarchy1"/>
    <dgm:cxn modelId="{BD6A98E9-C485-D443-9EE8-4A3C12FECA8B}" srcId="{61B47F5A-31CA-1442-8321-A56AD16FC365}" destId="{40E80C12-DBC6-3141-8759-4864EA83CB02}" srcOrd="0" destOrd="0" parTransId="{809E2C6B-4896-B148-986F-5F17C5FA08A7}" sibTransId="{2DF04E05-91EE-344F-91FE-001156176C83}"/>
    <dgm:cxn modelId="{D8DA05F4-0CEF-C549-9A41-3CA973082871}" type="presOf" srcId="{DCB9EFFF-1F3D-5241-AC2F-456CA3CB7D92}" destId="{E1C4894D-763E-CF46-B8A6-16BF105D80B8}" srcOrd="0" destOrd="0" presId="urn:microsoft.com/office/officeart/2005/8/layout/hierarchy1"/>
    <dgm:cxn modelId="{222557F8-2B01-3445-8D0B-E72B3D5DC018}" type="presOf" srcId="{61B47F5A-31CA-1442-8321-A56AD16FC365}" destId="{8F11C29E-453D-A144-8E22-A3A2F30FBC87}" srcOrd="0" destOrd="0" presId="urn:microsoft.com/office/officeart/2005/8/layout/hierarchy1"/>
    <dgm:cxn modelId="{8CA558FD-E6D7-6547-8407-C71C553C7BC5}" type="presOf" srcId="{3A84F529-98F4-A649-AFE6-C0F737E4013A}" destId="{931229E3-4F5E-1946-A09C-F16D96FEF93F}" srcOrd="0" destOrd="0" presId="urn:microsoft.com/office/officeart/2005/8/layout/hierarchy1"/>
    <dgm:cxn modelId="{04EF54FE-B17D-434F-9F8A-9416B0A93A0A}" type="presParOf" srcId="{A706200E-CCF3-B140-B14A-573A5607A5F0}" destId="{890BEE76-3287-A94C-AC02-8D1FBBCDB1B5}" srcOrd="0" destOrd="0" presId="urn:microsoft.com/office/officeart/2005/8/layout/hierarchy1"/>
    <dgm:cxn modelId="{8B3E918A-F6EE-2F4C-A0FA-10AAC1EAF089}" type="presParOf" srcId="{890BEE76-3287-A94C-AC02-8D1FBBCDB1B5}" destId="{2F618BDD-F177-AE4B-8B9B-701BC67C38F4}" srcOrd="0" destOrd="0" presId="urn:microsoft.com/office/officeart/2005/8/layout/hierarchy1"/>
    <dgm:cxn modelId="{DDAB6EFF-9A3D-414B-BD35-C2585643E917}" type="presParOf" srcId="{2F618BDD-F177-AE4B-8B9B-701BC67C38F4}" destId="{A77A4D19-2F6D-E744-A2C9-B91C7C6B0AC6}" srcOrd="0" destOrd="0" presId="urn:microsoft.com/office/officeart/2005/8/layout/hierarchy1"/>
    <dgm:cxn modelId="{34F004E9-F220-364C-B171-5FDD4EE89ABE}" type="presParOf" srcId="{2F618BDD-F177-AE4B-8B9B-701BC67C38F4}" destId="{8F11C29E-453D-A144-8E22-A3A2F30FBC87}" srcOrd="1" destOrd="0" presId="urn:microsoft.com/office/officeart/2005/8/layout/hierarchy1"/>
    <dgm:cxn modelId="{1ACCD92B-537B-3941-B8D8-330557F1E701}" type="presParOf" srcId="{890BEE76-3287-A94C-AC02-8D1FBBCDB1B5}" destId="{E9278822-BC50-9D45-864B-ACF4C772976E}" srcOrd="1" destOrd="0" presId="urn:microsoft.com/office/officeart/2005/8/layout/hierarchy1"/>
    <dgm:cxn modelId="{7AF52071-2F47-9745-B1C3-798E27797AC1}" type="presParOf" srcId="{E9278822-BC50-9D45-864B-ACF4C772976E}" destId="{DAD66C4E-C2DF-1548-8A05-0458A2E08846}" srcOrd="0" destOrd="0" presId="urn:microsoft.com/office/officeart/2005/8/layout/hierarchy1"/>
    <dgm:cxn modelId="{9703F6AA-A231-EE48-B235-96203A1F7440}" type="presParOf" srcId="{E9278822-BC50-9D45-864B-ACF4C772976E}" destId="{3DCD761F-CBC3-034C-8079-DEC8187D08E7}" srcOrd="1" destOrd="0" presId="urn:microsoft.com/office/officeart/2005/8/layout/hierarchy1"/>
    <dgm:cxn modelId="{5ADBA58C-F0E4-BA4B-A18E-FA969DB7661B}" type="presParOf" srcId="{3DCD761F-CBC3-034C-8079-DEC8187D08E7}" destId="{FC6A12C5-B752-334A-A1CE-CC6F72B22D0C}" srcOrd="0" destOrd="0" presId="urn:microsoft.com/office/officeart/2005/8/layout/hierarchy1"/>
    <dgm:cxn modelId="{5F5EB032-66AF-1B47-9F82-5E379709844F}" type="presParOf" srcId="{FC6A12C5-B752-334A-A1CE-CC6F72B22D0C}" destId="{4A659805-DC96-A34B-9F50-BF613651F523}" srcOrd="0" destOrd="0" presId="urn:microsoft.com/office/officeart/2005/8/layout/hierarchy1"/>
    <dgm:cxn modelId="{6135163B-70CA-A84E-B722-803FFFAFAEC3}" type="presParOf" srcId="{FC6A12C5-B752-334A-A1CE-CC6F72B22D0C}" destId="{3F02E532-F030-7649-B7FD-DED48A04A1B2}" srcOrd="1" destOrd="0" presId="urn:microsoft.com/office/officeart/2005/8/layout/hierarchy1"/>
    <dgm:cxn modelId="{469B6E49-C2E3-5542-B164-9F7246AD1779}" type="presParOf" srcId="{3DCD761F-CBC3-034C-8079-DEC8187D08E7}" destId="{DEB84379-C771-0A49-B68B-1A0E43DAC8C9}" srcOrd="1" destOrd="0" presId="urn:microsoft.com/office/officeart/2005/8/layout/hierarchy1"/>
    <dgm:cxn modelId="{A7C480C9-45DE-E348-AD9A-D22C152F7E0F}" type="presParOf" srcId="{DEB84379-C771-0A49-B68B-1A0E43DAC8C9}" destId="{5AB80343-8F35-6C43-A034-AF79D4996169}" srcOrd="0" destOrd="0" presId="urn:microsoft.com/office/officeart/2005/8/layout/hierarchy1"/>
    <dgm:cxn modelId="{940BDC26-029E-094C-85E4-E9DFCE4951BF}" type="presParOf" srcId="{DEB84379-C771-0A49-B68B-1A0E43DAC8C9}" destId="{B75500BF-BA2C-B644-BA00-7ADD495E9E40}" srcOrd="1" destOrd="0" presId="urn:microsoft.com/office/officeart/2005/8/layout/hierarchy1"/>
    <dgm:cxn modelId="{55FC2793-A362-5248-8DD2-80E50E2A4E9E}" type="presParOf" srcId="{B75500BF-BA2C-B644-BA00-7ADD495E9E40}" destId="{B7C5533F-4D5E-9745-8DBD-E7582ECB4F4F}" srcOrd="0" destOrd="0" presId="urn:microsoft.com/office/officeart/2005/8/layout/hierarchy1"/>
    <dgm:cxn modelId="{F5438AB1-BF12-E746-8276-52E878ADCEE4}" type="presParOf" srcId="{B7C5533F-4D5E-9745-8DBD-E7582ECB4F4F}" destId="{AA1A3331-9219-A14C-ACE2-A075025A577E}" srcOrd="0" destOrd="0" presId="urn:microsoft.com/office/officeart/2005/8/layout/hierarchy1"/>
    <dgm:cxn modelId="{A090E676-2C73-5040-8325-1B370DED3830}" type="presParOf" srcId="{B7C5533F-4D5E-9745-8DBD-E7582ECB4F4F}" destId="{E1C4894D-763E-CF46-B8A6-16BF105D80B8}" srcOrd="1" destOrd="0" presId="urn:microsoft.com/office/officeart/2005/8/layout/hierarchy1"/>
    <dgm:cxn modelId="{410EE2CC-9681-A74A-802D-D54469AA6619}" type="presParOf" srcId="{B75500BF-BA2C-B644-BA00-7ADD495E9E40}" destId="{FC53CAAD-7E2E-AC4D-8A2F-4145B60DAC83}" srcOrd="1" destOrd="0" presId="urn:microsoft.com/office/officeart/2005/8/layout/hierarchy1"/>
    <dgm:cxn modelId="{A2163C06-1BE3-624F-B382-7AB3DAD01049}" type="presParOf" srcId="{FC53CAAD-7E2E-AC4D-8A2F-4145B60DAC83}" destId="{D720AE8C-DC65-1F4E-B83F-1B5C43B14431}" srcOrd="0" destOrd="0" presId="urn:microsoft.com/office/officeart/2005/8/layout/hierarchy1"/>
    <dgm:cxn modelId="{55E5667B-1FB5-B24E-B22E-B0DB4EAFB9AA}" type="presParOf" srcId="{FC53CAAD-7E2E-AC4D-8A2F-4145B60DAC83}" destId="{7171303F-248A-5444-963C-CFF35032BDC8}" srcOrd="1" destOrd="0" presId="urn:microsoft.com/office/officeart/2005/8/layout/hierarchy1"/>
    <dgm:cxn modelId="{40A93AFB-288E-8643-A89E-EA8FBC9FE39A}" type="presParOf" srcId="{7171303F-248A-5444-963C-CFF35032BDC8}" destId="{4981A7A4-471D-194B-A61B-01F41058F36A}" srcOrd="0" destOrd="0" presId="urn:microsoft.com/office/officeart/2005/8/layout/hierarchy1"/>
    <dgm:cxn modelId="{A49C12B1-9623-0F44-9938-0282B0946288}" type="presParOf" srcId="{4981A7A4-471D-194B-A61B-01F41058F36A}" destId="{963B7C1B-5092-AE41-B521-F2744A9D2D92}" srcOrd="0" destOrd="0" presId="urn:microsoft.com/office/officeart/2005/8/layout/hierarchy1"/>
    <dgm:cxn modelId="{5F562A90-F481-B24E-8A9E-A64AEF159B57}" type="presParOf" srcId="{4981A7A4-471D-194B-A61B-01F41058F36A}" destId="{3DEE1F2F-0E2B-3442-AAE3-45414BE2D379}" srcOrd="1" destOrd="0" presId="urn:microsoft.com/office/officeart/2005/8/layout/hierarchy1"/>
    <dgm:cxn modelId="{25E63436-8333-C24A-AE85-F6344DC4836A}" type="presParOf" srcId="{7171303F-248A-5444-963C-CFF35032BDC8}" destId="{66D4E648-6DB1-3F4A-8135-CA9F5968E430}" srcOrd="1" destOrd="0" presId="urn:microsoft.com/office/officeart/2005/8/layout/hierarchy1"/>
    <dgm:cxn modelId="{AB4FB7E2-9F01-4D4E-B8FD-7A01920D35BD}" type="presParOf" srcId="{66D4E648-6DB1-3F4A-8135-CA9F5968E430}" destId="{100623F2-CB5D-544B-9D80-44584713498D}" srcOrd="0" destOrd="0" presId="urn:microsoft.com/office/officeart/2005/8/layout/hierarchy1"/>
    <dgm:cxn modelId="{A921F29C-51F5-3644-ADEC-4959734CB171}" type="presParOf" srcId="{66D4E648-6DB1-3F4A-8135-CA9F5968E430}" destId="{A275F27B-E0EC-6543-A800-03D9F8D6065A}" srcOrd="1" destOrd="0" presId="urn:microsoft.com/office/officeart/2005/8/layout/hierarchy1"/>
    <dgm:cxn modelId="{7382050E-C417-0B4E-868B-CE6A238A85B1}" type="presParOf" srcId="{A275F27B-E0EC-6543-A800-03D9F8D6065A}" destId="{32965857-0605-9D40-B086-AFC6C04460C5}" srcOrd="0" destOrd="0" presId="urn:microsoft.com/office/officeart/2005/8/layout/hierarchy1"/>
    <dgm:cxn modelId="{69194D69-028E-E54E-B83F-3C5C626940F3}" type="presParOf" srcId="{32965857-0605-9D40-B086-AFC6C04460C5}" destId="{5FC68FC7-1559-5845-99DB-6776BEF2CA6F}" srcOrd="0" destOrd="0" presId="urn:microsoft.com/office/officeart/2005/8/layout/hierarchy1"/>
    <dgm:cxn modelId="{DDF0CCA5-7D3A-4D42-B645-664FFE773CCC}" type="presParOf" srcId="{32965857-0605-9D40-B086-AFC6C04460C5}" destId="{CD983B59-C0EA-3045-B7F4-8B4C63F471CE}" srcOrd="1" destOrd="0" presId="urn:microsoft.com/office/officeart/2005/8/layout/hierarchy1"/>
    <dgm:cxn modelId="{22006CA5-A35C-CC46-8793-4F12C8FB5BE4}" type="presParOf" srcId="{A275F27B-E0EC-6543-A800-03D9F8D6065A}" destId="{1FF2F1E5-FAA2-E041-8A58-CF005D29C9A2}" srcOrd="1" destOrd="0" presId="urn:microsoft.com/office/officeart/2005/8/layout/hierarchy1"/>
    <dgm:cxn modelId="{22F6957A-D3A9-7B4E-84DC-6CD4CB76FA03}" type="presParOf" srcId="{DEB84379-C771-0A49-B68B-1A0E43DAC8C9}" destId="{EBD1AC7C-E1A7-D442-8733-929D9046FE65}" srcOrd="2" destOrd="0" presId="urn:microsoft.com/office/officeart/2005/8/layout/hierarchy1"/>
    <dgm:cxn modelId="{D5A74185-A384-E740-8BF1-D9B5618E4AFB}" type="presParOf" srcId="{DEB84379-C771-0A49-B68B-1A0E43DAC8C9}" destId="{A5979379-BA5C-1C46-A201-1C535F2EDE04}" srcOrd="3" destOrd="0" presId="urn:microsoft.com/office/officeart/2005/8/layout/hierarchy1"/>
    <dgm:cxn modelId="{7D1FF828-9077-5D43-A290-2F2AB39EF4B7}" type="presParOf" srcId="{A5979379-BA5C-1C46-A201-1C535F2EDE04}" destId="{1088E7C0-66E4-CC40-A09E-3FB09A8A9709}" srcOrd="0" destOrd="0" presId="urn:microsoft.com/office/officeart/2005/8/layout/hierarchy1"/>
    <dgm:cxn modelId="{9032CA95-E77B-5649-AC34-DBE6EE510D59}" type="presParOf" srcId="{1088E7C0-66E4-CC40-A09E-3FB09A8A9709}" destId="{5A237D9F-AF92-F843-A0D7-03ED247BE1A1}" srcOrd="0" destOrd="0" presId="urn:microsoft.com/office/officeart/2005/8/layout/hierarchy1"/>
    <dgm:cxn modelId="{2A4A86A4-4AE8-034B-9F72-8D434EBF5EA4}" type="presParOf" srcId="{1088E7C0-66E4-CC40-A09E-3FB09A8A9709}" destId="{931229E3-4F5E-1946-A09C-F16D96FEF93F}" srcOrd="1" destOrd="0" presId="urn:microsoft.com/office/officeart/2005/8/layout/hierarchy1"/>
    <dgm:cxn modelId="{47819138-9D01-4540-BDAE-7F638CCE5439}" type="presParOf" srcId="{A5979379-BA5C-1C46-A201-1C535F2EDE04}" destId="{15E13155-806A-EE48-B3B2-0E19C535D4CA}" srcOrd="1" destOrd="0" presId="urn:microsoft.com/office/officeart/2005/8/layout/hierarchy1"/>
    <dgm:cxn modelId="{CCD09016-85D3-174C-9C2E-A79775D799DE}" type="presParOf" srcId="{15E13155-806A-EE48-B3B2-0E19C535D4CA}" destId="{4C3C1ADE-8B1A-B247-899E-4E2D06202547}" srcOrd="0" destOrd="0" presId="urn:microsoft.com/office/officeart/2005/8/layout/hierarchy1"/>
    <dgm:cxn modelId="{3A870110-9A51-4B4E-92E0-7A743CCFCA60}" type="presParOf" srcId="{15E13155-806A-EE48-B3B2-0E19C535D4CA}" destId="{B8DB75E4-BAE6-C44B-A7CC-5FA20F6A4382}" srcOrd="1" destOrd="0" presId="urn:microsoft.com/office/officeart/2005/8/layout/hierarchy1"/>
    <dgm:cxn modelId="{81A5720B-E72E-B642-9672-1E3328892846}" type="presParOf" srcId="{B8DB75E4-BAE6-C44B-A7CC-5FA20F6A4382}" destId="{90CBE4F7-6D00-8249-A4C1-BB296CB3A249}" srcOrd="0" destOrd="0" presId="urn:microsoft.com/office/officeart/2005/8/layout/hierarchy1"/>
    <dgm:cxn modelId="{4FA47E54-5CAA-C54F-BD7C-1B05F47B4B44}" type="presParOf" srcId="{90CBE4F7-6D00-8249-A4C1-BB296CB3A249}" destId="{0C23C45B-0A45-1640-B8A9-203A2FA5F86B}" srcOrd="0" destOrd="0" presId="urn:microsoft.com/office/officeart/2005/8/layout/hierarchy1"/>
    <dgm:cxn modelId="{8BCD6BB2-36EF-AD48-AA72-9C51EAF2DA8B}" type="presParOf" srcId="{90CBE4F7-6D00-8249-A4C1-BB296CB3A249}" destId="{691FE624-CD61-D248-9CD1-53F8E55655B5}" srcOrd="1" destOrd="0" presId="urn:microsoft.com/office/officeart/2005/8/layout/hierarchy1"/>
    <dgm:cxn modelId="{ACD5A4C0-FC8B-6A49-B3D6-D6453A8824A2}" type="presParOf" srcId="{B8DB75E4-BAE6-C44B-A7CC-5FA20F6A4382}" destId="{5D22075F-C6F2-594F-9D4D-0A300733C7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B4C78-3D8F-574F-A842-6852EDFB534E}" type="doc">
      <dgm:prSet loTypeId="urn:microsoft.com/office/officeart/2005/8/layout/chevron2" loCatId="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5D9584C-5152-C14A-AFF2-498838E71DDF}">
      <dgm:prSet phldrT="[Text]"/>
      <dgm:spPr/>
      <dgm:t>
        <a:bodyPr/>
        <a:lstStyle/>
        <a:p>
          <a:r>
            <a:rPr lang="en-US" b="1" dirty="0"/>
            <a:t>123 mmol/L</a:t>
          </a:r>
        </a:p>
      </dgm:t>
    </dgm:pt>
    <dgm:pt modelId="{22A2E76D-DDBD-4E42-B438-0D9027BBDD87}" type="parTrans" cxnId="{7956D7B9-BF92-924A-97B0-3CE3A74B232A}">
      <dgm:prSet/>
      <dgm:spPr/>
      <dgm:t>
        <a:bodyPr/>
        <a:lstStyle/>
        <a:p>
          <a:endParaRPr lang="en-US"/>
        </a:p>
      </dgm:t>
    </dgm:pt>
    <dgm:pt modelId="{AD4DF738-31A2-F647-9D8D-B56A15C39867}" type="sibTrans" cxnId="{7956D7B9-BF92-924A-97B0-3CE3A74B232A}">
      <dgm:prSet/>
      <dgm:spPr/>
      <dgm:t>
        <a:bodyPr/>
        <a:lstStyle/>
        <a:p>
          <a:endParaRPr lang="en-US"/>
        </a:p>
      </dgm:t>
    </dgm:pt>
    <dgm:pt modelId="{EA2C9A1C-1DEE-A24C-859D-E220427C350A}">
      <dgm:prSet phldrT="[Text]"/>
      <dgm:spPr/>
      <dgm:t>
        <a:bodyPr/>
        <a:lstStyle/>
        <a:p>
          <a:r>
            <a:rPr lang="en-US" dirty="0"/>
            <a:t>Serum Sodium level</a:t>
          </a:r>
        </a:p>
      </dgm:t>
    </dgm:pt>
    <dgm:pt modelId="{4422D19F-1CA9-B74E-8A98-21E76C15A501}" type="parTrans" cxnId="{326C5C8D-7735-DF40-A385-4ADEED048142}">
      <dgm:prSet/>
      <dgm:spPr/>
      <dgm:t>
        <a:bodyPr/>
        <a:lstStyle/>
        <a:p>
          <a:endParaRPr lang="en-US"/>
        </a:p>
      </dgm:t>
    </dgm:pt>
    <dgm:pt modelId="{1ED2F05D-A81C-8F4A-BC5A-AF4E7B9AC486}" type="sibTrans" cxnId="{326C5C8D-7735-DF40-A385-4ADEED048142}">
      <dgm:prSet/>
      <dgm:spPr/>
      <dgm:t>
        <a:bodyPr/>
        <a:lstStyle/>
        <a:p>
          <a:endParaRPr lang="en-US"/>
        </a:p>
      </dgm:t>
    </dgm:pt>
    <dgm:pt modelId="{398F0A98-3D49-A849-8134-6556262FBAE0}">
      <dgm:prSet phldrT="[Text]"/>
      <dgm:spPr/>
      <dgm:t>
        <a:bodyPr/>
        <a:lstStyle/>
        <a:p>
          <a:r>
            <a:rPr lang="en-US" b="1" dirty="0"/>
            <a:t>10.6 g/dL</a:t>
          </a:r>
        </a:p>
      </dgm:t>
    </dgm:pt>
    <dgm:pt modelId="{F453D812-D655-5B46-BFDD-CAD9AFDAA238}" type="parTrans" cxnId="{C761ADC1-2D54-B24A-B469-3CF30833FD35}">
      <dgm:prSet/>
      <dgm:spPr/>
      <dgm:t>
        <a:bodyPr/>
        <a:lstStyle/>
        <a:p>
          <a:endParaRPr lang="en-US"/>
        </a:p>
      </dgm:t>
    </dgm:pt>
    <dgm:pt modelId="{C59C92D3-452F-EC41-B0CF-976B863AE0A6}" type="sibTrans" cxnId="{C761ADC1-2D54-B24A-B469-3CF30833FD35}">
      <dgm:prSet/>
      <dgm:spPr/>
      <dgm:t>
        <a:bodyPr/>
        <a:lstStyle/>
        <a:p>
          <a:endParaRPr lang="en-US"/>
        </a:p>
      </dgm:t>
    </dgm:pt>
    <dgm:pt modelId="{7151BB3A-4AE2-0040-A6D5-545A0D1A81E0}">
      <dgm:prSet phldrT="[Text]"/>
      <dgm:spPr/>
      <dgm:t>
        <a:bodyPr/>
        <a:lstStyle/>
        <a:p>
          <a:pPr rtl="0"/>
          <a:r>
            <a:rPr lang="en-US" dirty="0"/>
            <a:t>Multiple Myeloma (new diagnosis)</a:t>
          </a:r>
        </a:p>
      </dgm:t>
    </dgm:pt>
    <dgm:pt modelId="{FE01758C-E096-C349-8C16-9A4D781058FC}" type="parTrans" cxnId="{AAAE3C81-2665-9A46-B06D-FD2B9D44829F}">
      <dgm:prSet/>
      <dgm:spPr/>
      <dgm:t>
        <a:bodyPr/>
        <a:lstStyle/>
        <a:p>
          <a:endParaRPr lang="en-US"/>
        </a:p>
      </dgm:t>
    </dgm:pt>
    <dgm:pt modelId="{F1646DA4-90E3-E147-AE7D-C7E3DF7931BD}" type="sibTrans" cxnId="{AAAE3C81-2665-9A46-B06D-FD2B9D44829F}">
      <dgm:prSet/>
      <dgm:spPr/>
      <dgm:t>
        <a:bodyPr/>
        <a:lstStyle/>
        <a:p>
          <a:endParaRPr lang="en-US"/>
        </a:p>
      </dgm:t>
    </dgm:pt>
    <dgm:pt modelId="{8D85B615-B278-7040-8752-120C5BEF89A2}">
      <dgm:prSet phldrT="[Text]"/>
      <dgm:spPr/>
      <dgm:t>
        <a:bodyPr/>
        <a:lstStyle/>
        <a:p>
          <a:pPr rtl="0"/>
          <a:r>
            <a:rPr lang="en-US" b="1" dirty="0"/>
            <a:t>135 mmol/L</a:t>
          </a:r>
        </a:p>
      </dgm:t>
    </dgm:pt>
    <dgm:pt modelId="{E166D13D-D960-E049-9279-FCFD7102530B}" type="parTrans" cxnId="{11AFB4E6-3EDC-9448-B5E3-A23F14AED323}">
      <dgm:prSet/>
      <dgm:spPr/>
      <dgm:t>
        <a:bodyPr/>
        <a:lstStyle/>
        <a:p>
          <a:endParaRPr lang="en-US"/>
        </a:p>
      </dgm:t>
    </dgm:pt>
    <dgm:pt modelId="{974FEC3E-A10A-9741-9807-4255B6928775}" type="sibTrans" cxnId="{11AFB4E6-3EDC-9448-B5E3-A23F14AED323}">
      <dgm:prSet/>
      <dgm:spPr/>
      <dgm:t>
        <a:bodyPr/>
        <a:lstStyle/>
        <a:p>
          <a:endParaRPr lang="en-US"/>
        </a:p>
      </dgm:t>
    </dgm:pt>
    <dgm:pt modelId="{C6FE023A-EA8F-D34D-9331-18310F7FFB70}">
      <dgm:prSet phldrT="[Text]"/>
      <dgm:spPr/>
      <dgm:t>
        <a:bodyPr/>
        <a:lstStyle/>
        <a:p>
          <a:pPr rtl="0"/>
          <a:r>
            <a:rPr lang="en-US" dirty="0"/>
            <a:t>Retested sodium using direct ion-selective electrode</a:t>
          </a:r>
        </a:p>
      </dgm:t>
    </dgm:pt>
    <dgm:pt modelId="{B0258A98-BAF1-8649-9879-3775C6BAFEDB}" type="parTrans" cxnId="{3225F430-4E43-A046-B917-54C0569F5A15}">
      <dgm:prSet/>
      <dgm:spPr/>
      <dgm:t>
        <a:bodyPr/>
        <a:lstStyle/>
        <a:p>
          <a:endParaRPr lang="en-US"/>
        </a:p>
      </dgm:t>
    </dgm:pt>
    <dgm:pt modelId="{A00AB087-467F-704E-8B4D-88D5AFF72354}" type="sibTrans" cxnId="{3225F430-4E43-A046-B917-54C0569F5A15}">
      <dgm:prSet/>
      <dgm:spPr/>
      <dgm:t>
        <a:bodyPr/>
        <a:lstStyle/>
        <a:p>
          <a:endParaRPr lang="en-US"/>
        </a:p>
      </dgm:t>
    </dgm:pt>
    <dgm:pt modelId="{C44559CE-2AB4-3A48-9887-076CD802682D}">
      <dgm:prSet phldrT="[Text]"/>
      <dgm:spPr/>
      <dgm:t>
        <a:bodyPr/>
        <a:lstStyle/>
        <a:p>
          <a:pPr rtl="0"/>
          <a:r>
            <a:rPr lang="en-US" dirty="0"/>
            <a:t>Elevated Total Protein Level</a:t>
          </a:r>
        </a:p>
      </dgm:t>
    </dgm:pt>
    <dgm:pt modelId="{8CEA7148-88E8-DC42-824F-9B2A17EE2CBE}" type="parTrans" cxnId="{82A785AE-9634-F94E-8D94-86EBF9C52C68}">
      <dgm:prSet/>
      <dgm:spPr/>
      <dgm:t>
        <a:bodyPr/>
        <a:lstStyle/>
        <a:p>
          <a:endParaRPr lang="en-US"/>
        </a:p>
      </dgm:t>
    </dgm:pt>
    <dgm:pt modelId="{F78F10A7-86F7-E049-BF18-51F8249CD29A}" type="sibTrans" cxnId="{82A785AE-9634-F94E-8D94-86EBF9C52C68}">
      <dgm:prSet/>
      <dgm:spPr/>
      <dgm:t>
        <a:bodyPr/>
        <a:lstStyle/>
        <a:p>
          <a:endParaRPr lang="en-US"/>
        </a:p>
      </dgm:t>
    </dgm:pt>
    <dgm:pt modelId="{FED21828-DBD8-184B-9D75-1910A0BFBEB8}">
      <dgm:prSet phldrT="[Text]"/>
      <dgm:spPr/>
      <dgm:t>
        <a:bodyPr/>
        <a:lstStyle/>
        <a:p>
          <a:pPr rtl="0"/>
          <a:endParaRPr lang="en-US" dirty="0"/>
        </a:p>
      </dgm:t>
    </dgm:pt>
    <dgm:pt modelId="{F8FC2133-9D49-0140-B64C-8DE9980EBF15}" type="parTrans" cxnId="{18176629-C077-0C4A-ADD7-3042FCEF7EB3}">
      <dgm:prSet/>
      <dgm:spPr/>
      <dgm:t>
        <a:bodyPr/>
        <a:lstStyle/>
        <a:p>
          <a:endParaRPr lang="en-US"/>
        </a:p>
      </dgm:t>
    </dgm:pt>
    <dgm:pt modelId="{1474F3F7-1F1E-8E40-A307-AC647C787B6C}" type="sibTrans" cxnId="{18176629-C077-0C4A-ADD7-3042FCEF7EB3}">
      <dgm:prSet/>
      <dgm:spPr/>
      <dgm:t>
        <a:bodyPr/>
        <a:lstStyle/>
        <a:p>
          <a:endParaRPr lang="en-US"/>
        </a:p>
      </dgm:t>
    </dgm:pt>
    <dgm:pt modelId="{9009BD3A-0C81-3742-82C9-A6DAA0A7DDD3}">
      <dgm:prSet phldrT="[Text]"/>
      <dgm:spPr/>
      <dgm:t>
        <a:bodyPr/>
        <a:lstStyle/>
        <a:p>
          <a:pPr rtl="0"/>
          <a:r>
            <a:rPr lang="en-US" dirty="0"/>
            <a:t>Asymptomatic</a:t>
          </a:r>
        </a:p>
      </dgm:t>
    </dgm:pt>
    <dgm:pt modelId="{CA620EB1-5251-DF4D-B55E-769A206094B1}" type="parTrans" cxnId="{E2FE5509-2EC7-E648-BC3C-28DA264D8698}">
      <dgm:prSet/>
      <dgm:spPr/>
      <dgm:t>
        <a:bodyPr/>
        <a:lstStyle/>
        <a:p>
          <a:endParaRPr lang="en-US"/>
        </a:p>
      </dgm:t>
    </dgm:pt>
    <dgm:pt modelId="{0EF817B6-4D46-7647-8021-24D86ADFADFE}" type="sibTrans" cxnId="{E2FE5509-2EC7-E648-BC3C-28DA264D8698}">
      <dgm:prSet/>
      <dgm:spPr/>
      <dgm:t>
        <a:bodyPr/>
        <a:lstStyle/>
        <a:p>
          <a:endParaRPr lang="en-US"/>
        </a:p>
      </dgm:t>
    </dgm:pt>
    <dgm:pt modelId="{276E3F06-2EB3-4D45-8497-3C58084B4D29}" type="pres">
      <dgm:prSet presAssocID="{24AB4C78-3D8F-574F-A842-6852EDFB534E}" presName="linearFlow" presStyleCnt="0">
        <dgm:presLayoutVars>
          <dgm:dir/>
          <dgm:animLvl val="lvl"/>
          <dgm:resizeHandles val="exact"/>
        </dgm:presLayoutVars>
      </dgm:prSet>
      <dgm:spPr/>
    </dgm:pt>
    <dgm:pt modelId="{B3D4D119-788B-9143-A12C-F534D443EC6F}" type="pres">
      <dgm:prSet presAssocID="{25D9584C-5152-C14A-AFF2-498838E71DDF}" presName="composite" presStyleCnt="0"/>
      <dgm:spPr/>
    </dgm:pt>
    <dgm:pt modelId="{D245AF83-64A7-6740-8B66-B7DF119CCF81}" type="pres">
      <dgm:prSet presAssocID="{25D9584C-5152-C14A-AFF2-498838E71DD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E80E94E-1FDA-884F-B2F1-8A09422924E6}" type="pres">
      <dgm:prSet presAssocID="{25D9584C-5152-C14A-AFF2-498838E71DDF}" presName="descendantText" presStyleLbl="alignAcc1" presStyleIdx="0" presStyleCnt="3" custLinFactNeighborX="-192" custLinFactNeighborY="-122">
        <dgm:presLayoutVars>
          <dgm:bulletEnabled val="1"/>
        </dgm:presLayoutVars>
      </dgm:prSet>
      <dgm:spPr/>
    </dgm:pt>
    <dgm:pt modelId="{AE3FC7E4-F982-9D47-95E3-B5F1489EC84F}" type="pres">
      <dgm:prSet presAssocID="{AD4DF738-31A2-F647-9D8D-B56A15C39867}" presName="sp" presStyleCnt="0"/>
      <dgm:spPr/>
    </dgm:pt>
    <dgm:pt modelId="{12A62BED-4562-434D-A194-A97494F2978A}" type="pres">
      <dgm:prSet presAssocID="{398F0A98-3D49-A849-8134-6556262FBAE0}" presName="composite" presStyleCnt="0"/>
      <dgm:spPr/>
    </dgm:pt>
    <dgm:pt modelId="{4F9072D1-DA1D-244E-81B6-71FDB954F92A}" type="pres">
      <dgm:prSet presAssocID="{398F0A98-3D49-A849-8134-6556262FBAE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0DD54B5-EBF1-8945-BD11-66505C3807D5}" type="pres">
      <dgm:prSet presAssocID="{398F0A98-3D49-A849-8134-6556262FBAE0}" presName="descendantText" presStyleLbl="alignAcc1" presStyleIdx="1" presStyleCnt="3" custLinFactNeighborX="1220" custLinFactNeighborY="576">
        <dgm:presLayoutVars>
          <dgm:bulletEnabled val="1"/>
        </dgm:presLayoutVars>
      </dgm:prSet>
      <dgm:spPr/>
    </dgm:pt>
    <dgm:pt modelId="{838A3759-1748-2643-81A1-6B2DAC8A22A7}" type="pres">
      <dgm:prSet presAssocID="{C59C92D3-452F-EC41-B0CF-976B863AE0A6}" presName="sp" presStyleCnt="0"/>
      <dgm:spPr/>
    </dgm:pt>
    <dgm:pt modelId="{2234F183-AA31-9B4D-8BED-47E7792B4E08}" type="pres">
      <dgm:prSet presAssocID="{8D85B615-B278-7040-8752-120C5BEF89A2}" presName="composite" presStyleCnt="0"/>
      <dgm:spPr/>
    </dgm:pt>
    <dgm:pt modelId="{CBA7F61B-7E05-004B-BD29-F0EB52A87528}" type="pres">
      <dgm:prSet presAssocID="{8D85B615-B278-7040-8752-120C5BEF89A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F60391E-EB30-094F-8EA5-EA3AF8CA067A}" type="pres">
      <dgm:prSet presAssocID="{8D85B615-B278-7040-8752-120C5BEF89A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FE5509-2EC7-E648-BC3C-28DA264D8698}" srcId="{25D9584C-5152-C14A-AFF2-498838E71DDF}" destId="{9009BD3A-0C81-3742-82C9-A6DAA0A7DDD3}" srcOrd="1" destOrd="0" parTransId="{CA620EB1-5251-DF4D-B55E-769A206094B1}" sibTransId="{0EF817B6-4D46-7647-8021-24D86ADFADFE}"/>
    <dgm:cxn modelId="{7397CF0D-F033-5742-8DBB-317A3C689610}" type="presOf" srcId="{7151BB3A-4AE2-0040-A6D5-545A0D1A81E0}" destId="{D0DD54B5-EBF1-8945-BD11-66505C3807D5}" srcOrd="0" destOrd="0" presId="urn:microsoft.com/office/officeart/2005/8/layout/chevron2"/>
    <dgm:cxn modelId="{18176629-C077-0C4A-ADD7-3042FCEF7EB3}" srcId="{398F0A98-3D49-A849-8134-6556262FBAE0}" destId="{FED21828-DBD8-184B-9D75-1910A0BFBEB8}" srcOrd="2" destOrd="0" parTransId="{F8FC2133-9D49-0140-B64C-8DE9980EBF15}" sibTransId="{1474F3F7-1F1E-8E40-A307-AC647C787B6C}"/>
    <dgm:cxn modelId="{3225F430-4E43-A046-B917-54C0569F5A15}" srcId="{8D85B615-B278-7040-8752-120C5BEF89A2}" destId="{C6FE023A-EA8F-D34D-9331-18310F7FFB70}" srcOrd="0" destOrd="0" parTransId="{B0258A98-BAF1-8649-9879-3775C6BAFEDB}" sibTransId="{A00AB087-467F-704E-8B4D-88D5AFF72354}"/>
    <dgm:cxn modelId="{10AC4537-1D2A-584C-85B5-E5576332EA6B}" type="presOf" srcId="{EA2C9A1C-1DEE-A24C-859D-E220427C350A}" destId="{9E80E94E-1FDA-884F-B2F1-8A09422924E6}" srcOrd="0" destOrd="0" presId="urn:microsoft.com/office/officeart/2005/8/layout/chevron2"/>
    <dgm:cxn modelId="{F5912E6A-4444-7744-985E-BF81936EF598}" type="presOf" srcId="{9009BD3A-0C81-3742-82C9-A6DAA0A7DDD3}" destId="{9E80E94E-1FDA-884F-B2F1-8A09422924E6}" srcOrd="0" destOrd="1" presId="urn:microsoft.com/office/officeart/2005/8/layout/chevron2"/>
    <dgm:cxn modelId="{0355B66C-D293-7043-85F9-5E66F4089957}" type="presOf" srcId="{FED21828-DBD8-184B-9D75-1910A0BFBEB8}" destId="{D0DD54B5-EBF1-8945-BD11-66505C3807D5}" srcOrd="0" destOrd="2" presId="urn:microsoft.com/office/officeart/2005/8/layout/chevron2"/>
    <dgm:cxn modelId="{28BAF64C-20DA-F842-9EEE-4133DDD60112}" type="presOf" srcId="{C6FE023A-EA8F-D34D-9331-18310F7FFB70}" destId="{9F60391E-EB30-094F-8EA5-EA3AF8CA067A}" srcOrd="0" destOrd="0" presId="urn:microsoft.com/office/officeart/2005/8/layout/chevron2"/>
    <dgm:cxn modelId="{AAAE3C81-2665-9A46-B06D-FD2B9D44829F}" srcId="{398F0A98-3D49-A849-8134-6556262FBAE0}" destId="{7151BB3A-4AE2-0040-A6D5-545A0D1A81E0}" srcOrd="0" destOrd="0" parTransId="{FE01758C-E096-C349-8C16-9A4D781058FC}" sibTransId="{F1646DA4-90E3-E147-AE7D-C7E3DF7931BD}"/>
    <dgm:cxn modelId="{326C5C8D-7735-DF40-A385-4ADEED048142}" srcId="{25D9584C-5152-C14A-AFF2-498838E71DDF}" destId="{EA2C9A1C-1DEE-A24C-859D-E220427C350A}" srcOrd="0" destOrd="0" parTransId="{4422D19F-1CA9-B74E-8A98-21E76C15A501}" sibTransId="{1ED2F05D-A81C-8F4A-BC5A-AF4E7B9AC486}"/>
    <dgm:cxn modelId="{B9DCEA8D-5556-F844-9EFC-6CADA7C2E3B0}" type="presOf" srcId="{C44559CE-2AB4-3A48-9887-076CD802682D}" destId="{D0DD54B5-EBF1-8945-BD11-66505C3807D5}" srcOrd="0" destOrd="1" presId="urn:microsoft.com/office/officeart/2005/8/layout/chevron2"/>
    <dgm:cxn modelId="{3969B5AB-00A2-4440-B8D2-1B4939EA860C}" type="presOf" srcId="{24AB4C78-3D8F-574F-A842-6852EDFB534E}" destId="{276E3F06-2EB3-4D45-8497-3C58084B4D29}" srcOrd="0" destOrd="0" presId="urn:microsoft.com/office/officeart/2005/8/layout/chevron2"/>
    <dgm:cxn modelId="{82A785AE-9634-F94E-8D94-86EBF9C52C68}" srcId="{398F0A98-3D49-A849-8134-6556262FBAE0}" destId="{C44559CE-2AB4-3A48-9887-076CD802682D}" srcOrd="1" destOrd="0" parTransId="{8CEA7148-88E8-DC42-824F-9B2A17EE2CBE}" sibTransId="{F78F10A7-86F7-E049-BF18-51F8249CD29A}"/>
    <dgm:cxn modelId="{AF1A91B4-367C-5F46-A0A1-C5FCFC98E007}" type="presOf" srcId="{398F0A98-3D49-A849-8134-6556262FBAE0}" destId="{4F9072D1-DA1D-244E-81B6-71FDB954F92A}" srcOrd="0" destOrd="0" presId="urn:microsoft.com/office/officeart/2005/8/layout/chevron2"/>
    <dgm:cxn modelId="{7956D7B9-BF92-924A-97B0-3CE3A74B232A}" srcId="{24AB4C78-3D8F-574F-A842-6852EDFB534E}" destId="{25D9584C-5152-C14A-AFF2-498838E71DDF}" srcOrd="0" destOrd="0" parTransId="{22A2E76D-DDBD-4E42-B438-0D9027BBDD87}" sibTransId="{AD4DF738-31A2-F647-9D8D-B56A15C39867}"/>
    <dgm:cxn modelId="{C761ADC1-2D54-B24A-B469-3CF30833FD35}" srcId="{24AB4C78-3D8F-574F-A842-6852EDFB534E}" destId="{398F0A98-3D49-A849-8134-6556262FBAE0}" srcOrd="1" destOrd="0" parTransId="{F453D812-D655-5B46-BFDD-CAD9AFDAA238}" sibTransId="{C59C92D3-452F-EC41-B0CF-976B863AE0A6}"/>
    <dgm:cxn modelId="{11AFB4E6-3EDC-9448-B5E3-A23F14AED323}" srcId="{24AB4C78-3D8F-574F-A842-6852EDFB534E}" destId="{8D85B615-B278-7040-8752-120C5BEF89A2}" srcOrd="2" destOrd="0" parTransId="{E166D13D-D960-E049-9279-FCFD7102530B}" sibTransId="{974FEC3E-A10A-9741-9807-4255B6928775}"/>
    <dgm:cxn modelId="{4F68A6E9-CC7C-BD48-8216-0700E4CB0976}" type="presOf" srcId="{8D85B615-B278-7040-8752-120C5BEF89A2}" destId="{CBA7F61B-7E05-004B-BD29-F0EB52A87528}" srcOrd="0" destOrd="0" presId="urn:microsoft.com/office/officeart/2005/8/layout/chevron2"/>
    <dgm:cxn modelId="{C3AB8BF4-E51C-224C-8C84-4CA7166195E5}" type="presOf" srcId="{25D9584C-5152-C14A-AFF2-498838E71DDF}" destId="{D245AF83-64A7-6740-8B66-B7DF119CCF81}" srcOrd="0" destOrd="0" presId="urn:microsoft.com/office/officeart/2005/8/layout/chevron2"/>
    <dgm:cxn modelId="{FCBE886B-399F-FF48-9834-D80F520FE990}" type="presParOf" srcId="{276E3F06-2EB3-4D45-8497-3C58084B4D29}" destId="{B3D4D119-788B-9143-A12C-F534D443EC6F}" srcOrd="0" destOrd="0" presId="urn:microsoft.com/office/officeart/2005/8/layout/chevron2"/>
    <dgm:cxn modelId="{23B868CE-7B9F-E440-B79E-E97BA88006D8}" type="presParOf" srcId="{B3D4D119-788B-9143-A12C-F534D443EC6F}" destId="{D245AF83-64A7-6740-8B66-B7DF119CCF81}" srcOrd="0" destOrd="0" presId="urn:microsoft.com/office/officeart/2005/8/layout/chevron2"/>
    <dgm:cxn modelId="{267FDEF1-09D8-C742-819A-D272EC2F8042}" type="presParOf" srcId="{B3D4D119-788B-9143-A12C-F534D443EC6F}" destId="{9E80E94E-1FDA-884F-B2F1-8A09422924E6}" srcOrd="1" destOrd="0" presId="urn:microsoft.com/office/officeart/2005/8/layout/chevron2"/>
    <dgm:cxn modelId="{A8BEDE18-4F37-BA46-827F-F75592AC8756}" type="presParOf" srcId="{276E3F06-2EB3-4D45-8497-3C58084B4D29}" destId="{AE3FC7E4-F982-9D47-95E3-B5F1489EC84F}" srcOrd="1" destOrd="0" presId="urn:microsoft.com/office/officeart/2005/8/layout/chevron2"/>
    <dgm:cxn modelId="{0FAE716B-9E51-CE46-84EE-F9132672E508}" type="presParOf" srcId="{276E3F06-2EB3-4D45-8497-3C58084B4D29}" destId="{12A62BED-4562-434D-A194-A97494F2978A}" srcOrd="2" destOrd="0" presId="urn:microsoft.com/office/officeart/2005/8/layout/chevron2"/>
    <dgm:cxn modelId="{37534165-7746-AD4F-AA86-1A32285755C3}" type="presParOf" srcId="{12A62BED-4562-434D-A194-A97494F2978A}" destId="{4F9072D1-DA1D-244E-81B6-71FDB954F92A}" srcOrd="0" destOrd="0" presId="urn:microsoft.com/office/officeart/2005/8/layout/chevron2"/>
    <dgm:cxn modelId="{459EBC96-7C8B-A844-A934-2BA2B9D0070C}" type="presParOf" srcId="{12A62BED-4562-434D-A194-A97494F2978A}" destId="{D0DD54B5-EBF1-8945-BD11-66505C3807D5}" srcOrd="1" destOrd="0" presId="urn:microsoft.com/office/officeart/2005/8/layout/chevron2"/>
    <dgm:cxn modelId="{E1848F37-267A-C04A-A2CA-E2E62A0F324C}" type="presParOf" srcId="{276E3F06-2EB3-4D45-8497-3C58084B4D29}" destId="{838A3759-1748-2643-81A1-6B2DAC8A22A7}" srcOrd="3" destOrd="0" presId="urn:microsoft.com/office/officeart/2005/8/layout/chevron2"/>
    <dgm:cxn modelId="{01D5FD31-59A7-E948-885D-D3442658F88F}" type="presParOf" srcId="{276E3F06-2EB3-4D45-8497-3C58084B4D29}" destId="{2234F183-AA31-9B4D-8BED-47E7792B4E08}" srcOrd="4" destOrd="0" presId="urn:microsoft.com/office/officeart/2005/8/layout/chevron2"/>
    <dgm:cxn modelId="{EE4A888D-B518-8547-9387-F7B84A1D21C5}" type="presParOf" srcId="{2234F183-AA31-9B4D-8BED-47E7792B4E08}" destId="{CBA7F61B-7E05-004B-BD29-F0EB52A87528}" srcOrd="0" destOrd="0" presId="urn:microsoft.com/office/officeart/2005/8/layout/chevron2"/>
    <dgm:cxn modelId="{34993203-5745-5C4C-9905-36C6A18FC9AB}" type="presParOf" srcId="{2234F183-AA31-9B4D-8BED-47E7792B4E08}" destId="{9F60391E-EB30-094F-8EA5-EA3AF8CA06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E5804-46B4-1547-91A1-5B5DF0B1D419}" type="doc">
      <dgm:prSet loTypeId="urn:microsoft.com/office/officeart/2005/8/layout/hierarchy1" loCatId="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CF2B0C7-D8AC-874F-8C6F-4707B0033A73}">
      <dgm:prSet phldrT="[Text]" custT="1"/>
      <dgm:spPr/>
      <dgm:t>
        <a:bodyPr/>
        <a:lstStyle/>
        <a:p>
          <a:pPr rtl="0"/>
          <a:r>
            <a:rPr lang="en-US" sz="1400" dirty="0"/>
            <a:t>No use of thiazide diuretics, edema or hypovolemia</a:t>
          </a:r>
        </a:p>
      </dgm:t>
    </dgm:pt>
    <dgm:pt modelId="{37BCF83D-0ED1-C34A-B663-E90A343272D8}" type="parTrans" cxnId="{425E5234-A6F5-8440-8273-5A602EDD049B}">
      <dgm:prSet/>
      <dgm:spPr/>
      <dgm:t>
        <a:bodyPr/>
        <a:lstStyle/>
        <a:p>
          <a:endParaRPr lang="en-US"/>
        </a:p>
      </dgm:t>
    </dgm:pt>
    <dgm:pt modelId="{FE5E3B46-60FB-ED49-8191-08436A3B526F}" type="sibTrans" cxnId="{425E5234-A6F5-8440-8273-5A602EDD049B}">
      <dgm:prSet/>
      <dgm:spPr/>
      <dgm:t>
        <a:bodyPr/>
        <a:lstStyle/>
        <a:p>
          <a:endParaRPr lang="en-US"/>
        </a:p>
      </dgm:t>
    </dgm:pt>
    <dgm:pt modelId="{E04CBEF8-C9F2-564E-8052-8FC41D3B0FBB}">
      <dgm:prSet phldrT="[Text]" custT="1"/>
      <dgm:spPr/>
      <dgm:t>
        <a:bodyPr/>
        <a:lstStyle/>
        <a:p>
          <a:pPr rtl="0"/>
          <a:r>
            <a:rPr lang="en-US" sz="1400" dirty="0"/>
            <a:t>Urine Osmol &gt;100</a:t>
          </a:r>
        </a:p>
      </dgm:t>
    </dgm:pt>
    <dgm:pt modelId="{E09D413C-7D20-A041-B6F6-761BBC679D16}" type="parTrans" cxnId="{2296FBEB-C960-C54C-A593-1A60CB0B7A93}">
      <dgm:prSet/>
      <dgm:spPr/>
      <dgm:t>
        <a:bodyPr/>
        <a:lstStyle/>
        <a:p>
          <a:endParaRPr lang="en-US"/>
        </a:p>
      </dgm:t>
    </dgm:pt>
    <dgm:pt modelId="{53C9EAAE-9D34-A342-8AAB-005EAFFB25C7}" type="sibTrans" cxnId="{2296FBEB-C960-C54C-A593-1A60CB0B7A93}">
      <dgm:prSet/>
      <dgm:spPr/>
      <dgm:t>
        <a:bodyPr/>
        <a:lstStyle/>
        <a:p>
          <a:endParaRPr lang="en-US"/>
        </a:p>
      </dgm:t>
    </dgm:pt>
    <dgm:pt modelId="{C9DCB627-EF1F-2144-8049-F55258739D42}">
      <dgm:prSet phldrT="[Text]" custT="1"/>
      <dgm:spPr/>
      <dgm:t>
        <a:bodyPr/>
        <a:lstStyle/>
        <a:p>
          <a:pPr rtl="0"/>
          <a:r>
            <a:rPr lang="en-US" sz="1400" dirty="0"/>
            <a:t>Measure urine osmols/sodium</a:t>
          </a:r>
        </a:p>
      </dgm:t>
    </dgm:pt>
    <dgm:pt modelId="{E8E27DFF-428D-8541-9568-57209A040F88}" type="parTrans" cxnId="{C590BDF6-3F96-0647-8007-319FA287E99F}">
      <dgm:prSet/>
      <dgm:spPr/>
      <dgm:t>
        <a:bodyPr/>
        <a:lstStyle/>
        <a:p>
          <a:endParaRPr lang="en-US"/>
        </a:p>
      </dgm:t>
    </dgm:pt>
    <dgm:pt modelId="{52544002-89A7-2247-A674-A8FCAD982F38}" type="sibTrans" cxnId="{C590BDF6-3F96-0647-8007-319FA287E99F}">
      <dgm:prSet/>
      <dgm:spPr/>
      <dgm:t>
        <a:bodyPr/>
        <a:lstStyle/>
        <a:p>
          <a:endParaRPr lang="en-US"/>
        </a:p>
      </dgm:t>
    </dgm:pt>
    <dgm:pt modelId="{0115A585-23CA-2442-B018-B6097B313978}">
      <dgm:prSet phldrT="[Text]" custT="1"/>
      <dgm:spPr/>
      <dgm:t>
        <a:bodyPr/>
        <a:lstStyle/>
        <a:p>
          <a:pPr rtl="0"/>
          <a:r>
            <a:rPr lang="en-US" sz="1400" dirty="0"/>
            <a:t>Urine Sodium &gt;40</a:t>
          </a:r>
        </a:p>
      </dgm:t>
    </dgm:pt>
    <dgm:pt modelId="{CCC56691-4B6D-A849-AE85-37DB88AA4696}" type="parTrans" cxnId="{D72A4CE4-1589-374B-A7D6-667A8DB4070D}">
      <dgm:prSet/>
      <dgm:spPr/>
      <dgm:t>
        <a:bodyPr/>
        <a:lstStyle/>
        <a:p>
          <a:endParaRPr lang="en-US"/>
        </a:p>
      </dgm:t>
    </dgm:pt>
    <dgm:pt modelId="{71EED1EB-03B7-5A43-B025-459C0A54323C}" type="sibTrans" cxnId="{D72A4CE4-1589-374B-A7D6-667A8DB4070D}">
      <dgm:prSet/>
      <dgm:spPr/>
      <dgm:t>
        <a:bodyPr/>
        <a:lstStyle/>
        <a:p>
          <a:endParaRPr lang="en-US"/>
        </a:p>
      </dgm:t>
    </dgm:pt>
    <dgm:pt modelId="{1E88A3D7-457E-7B4D-B73B-EE0E0CCFF6C0}">
      <dgm:prSet phldrT="[Text]" custT="1"/>
      <dgm:spPr/>
      <dgm:t>
        <a:bodyPr/>
        <a:lstStyle/>
        <a:p>
          <a:pPr rtl="0"/>
          <a:r>
            <a:rPr lang="en-US" sz="1400" dirty="0"/>
            <a:t>Glucocorticoid deficiency</a:t>
          </a:r>
        </a:p>
      </dgm:t>
    </dgm:pt>
    <dgm:pt modelId="{073317F9-549C-A340-A87F-EBF2AA2938AD}" type="parTrans" cxnId="{76B2076F-2E79-3543-850F-B3EFADD8737F}">
      <dgm:prSet/>
      <dgm:spPr/>
      <dgm:t>
        <a:bodyPr/>
        <a:lstStyle/>
        <a:p>
          <a:endParaRPr lang="en-US"/>
        </a:p>
      </dgm:t>
    </dgm:pt>
    <dgm:pt modelId="{FBE515E4-D716-364D-85F4-B733906B8C21}" type="sibTrans" cxnId="{76B2076F-2E79-3543-850F-B3EFADD8737F}">
      <dgm:prSet/>
      <dgm:spPr/>
      <dgm:t>
        <a:bodyPr/>
        <a:lstStyle/>
        <a:p>
          <a:endParaRPr lang="en-US"/>
        </a:p>
      </dgm:t>
    </dgm:pt>
    <dgm:pt modelId="{FBD064FC-5038-3E49-B57A-9EADE7F45BBA}">
      <dgm:prSet phldrT="[Text]" custT="1"/>
      <dgm:spPr/>
      <dgm:t>
        <a:bodyPr/>
        <a:lstStyle/>
        <a:p>
          <a:pPr rtl="0"/>
          <a:r>
            <a:rPr lang="en-US" sz="1400" dirty="0"/>
            <a:t>SIADH</a:t>
          </a:r>
        </a:p>
      </dgm:t>
    </dgm:pt>
    <dgm:pt modelId="{A7268BB3-23D9-DF41-B3FA-81003736CF90}" type="parTrans" cxnId="{B10F26A7-9851-5741-B58C-3D6D4B6EF17F}">
      <dgm:prSet/>
      <dgm:spPr/>
      <dgm:t>
        <a:bodyPr/>
        <a:lstStyle/>
        <a:p>
          <a:endParaRPr lang="en-US"/>
        </a:p>
      </dgm:t>
    </dgm:pt>
    <dgm:pt modelId="{68896737-16F0-594B-937D-F2987C6D751C}" type="sibTrans" cxnId="{B10F26A7-9851-5741-B58C-3D6D4B6EF17F}">
      <dgm:prSet/>
      <dgm:spPr/>
      <dgm:t>
        <a:bodyPr/>
        <a:lstStyle/>
        <a:p>
          <a:endParaRPr lang="en-US"/>
        </a:p>
      </dgm:t>
    </dgm:pt>
    <dgm:pt modelId="{C2885F7D-BF6C-0747-81A8-9D4CEF792F82}">
      <dgm:prSet phldrT="[Text]" custT="1"/>
      <dgm:spPr/>
      <dgm:t>
        <a:bodyPr/>
        <a:lstStyle/>
        <a:p>
          <a:pPr rtl="0"/>
          <a:r>
            <a:rPr lang="en-US" sz="1400" dirty="0"/>
            <a:t>Hypothyroid</a:t>
          </a:r>
        </a:p>
      </dgm:t>
    </dgm:pt>
    <dgm:pt modelId="{0E61D716-55BA-624A-8D67-87FC54F82433}" type="parTrans" cxnId="{F4B1D012-5401-D54B-AECA-A830CF805C2C}">
      <dgm:prSet/>
      <dgm:spPr/>
      <dgm:t>
        <a:bodyPr/>
        <a:lstStyle/>
        <a:p>
          <a:endParaRPr lang="en-US"/>
        </a:p>
      </dgm:t>
    </dgm:pt>
    <dgm:pt modelId="{675FF5D4-9E8D-FD45-89EA-FC9457000A92}" type="sibTrans" cxnId="{F4B1D012-5401-D54B-AECA-A830CF805C2C}">
      <dgm:prSet/>
      <dgm:spPr/>
      <dgm:t>
        <a:bodyPr/>
        <a:lstStyle/>
        <a:p>
          <a:endParaRPr lang="en-US"/>
        </a:p>
      </dgm:t>
    </dgm:pt>
    <dgm:pt modelId="{0637B879-3943-B842-A5C8-1608224EB64B}" type="pres">
      <dgm:prSet presAssocID="{B78E5804-46B4-1547-91A1-5B5DF0B1D4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30BEB3-560D-C34F-8C1A-42ECEDAE64C6}" type="pres">
      <dgm:prSet presAssocID="{7CF2B0C7-D8AC-874F-8C6F-4707B0033A73}" presName="hierRoot1" presStyleCnt="0"/>
      <dgm:spPr/>
    </dgm:pt>
    <dgm:pt modelId="{B74B473B-872D-864A-8CB7-BFEE4916299D}" type="pres">
      <dgm:prSet presAssocID="{7CF2B0C7-D8AC-874F-8C6F-4707B0033A73}" presName="composite" presStyleCnt="0"/>
      <dgm:spPr/>
    </dgm:pt>
    <dgm:pt modelId="{82F40EBF-32D4-A646-80AA-A03E96EBAB87}" type="pres">
      <dgm:prSet presAssocID="{7CF2B0C7-D8AC-874F-8C6F-4707B0033A73}" presName="background" presStyleLbl="node0" presStyleIdx="0" presStyleCnt="1"/>
      <dgm:spPr/>
    </dgm:pt>
    <dgm:pt modelId="{2ED44614-67CA-E143-B191-AFA56705D9E1}" type="pres">
      <dgm:prSet presAssocID="{7CF2B0C7-D8AC-874F-8C6F-4707B0033A73}" presName="text" presStyleLbl="fgAcc0" presStyleIdx="0" presStyleCnt="1" custScaleX="564315" custScaleY="364788">
        <dgm:presLayoutVars>
          <dgm:chPref val="3"/>
        </dgm:presLayoutVars>
      </dgm:prSet>
      <dgm:spPr/>
    </dgm:pt>
    <dgm:pt modelId="{663D07E0-19B8-B443-AFD4-1B594C047265}" type="pres">
      <dgm:prSet presAssocID="{7CF2B0C7-D8AC-874F-8C6F-4707B0033A73}" presName="hierChild2" presStyleCnt="0"/>
      <dgm:spPr/>
    </dgm:pt>
    <dgm:pt modelId="{7E147BF0-C3AE-8242-BD77-02E32756358C}" type="pres">
      <dgm:prSet presAssocID="{E8E27DFF-428D-8541-9568-57209A040F88}" presName="Name10" presStyleLbl="parChTrans1D2" presStyleIdx="0" presStyleCnt="1"/>
      <dgm:spPr/>
    </dgm:pt>
    <dgm:pt modelId="{6EFADE01-40EB-C043-A9BD-C3DE198FD0A9}" type="pres">
      <dgm:prSet presAssocID="{C9DCB627-EF1F-2144-8049-F55258739D42}" presName="hierRoot2" presStyleCnt="0"/>
      <dgm:spPr/>
    </dgm:pt>
    <dgm:pt modelId="{FB8DD4FD-1A1A-4947-B4D7-E4C5322C3D62}" type="pres">
      <dgm:prSet presAssocID="{C9DCB627-EF1F-2144-8049-F55258739D42}" presName="composite2" presStyleCnt="0"/>
      <dgm:spPr/>
    </dgm:pt>
    <dgm:pt modelId="{99CBB516-2A07-8348-B14C-7EF1A3FE2638}" type="pres">
      <dgm:prSet presAssocID="{C9DCB627-EF1F-2144-8049-F55258739D42}" presName="background2" presStyleLbl="node2" presStyleIdx="0" presStyleCnt="1"/>
      <dgm:spPr/>
    </dgm:pt>
    <dgm:pt modelId="{2BBBF148-1F2B-0C4F-9E94-0CE89E6B9914}" type="pres">
      <dgm:prSet presAssocID="{C9DCB627-EF1F-2144-8049-F55258739D42}" presName="text2" presStyleLbl="fgAcc2" presStyleIdx="0" presStyleCnt="1" custScaleX="564315" custScaleY="364788">
        <dgm:presLayoutVars>
          <dgm:chPref val="3"/>
        </dgm:presLayoutVars>
      </dgm:prSet>
      <dgm:spPr/>
    </dgm:pt>
    <dgm:pt modelId="{92B57A8C-92D0-134D-9977-EE02DF45E5BE}" type="pres">
      <dgm:prSet presAssocID="{C9DCB627-EF1F-2144-8049-F55258739D42}" presName="hierChild3" presStyleCnt="0"/>
      <dgm:spPr/>
    </dgm:pt>
    <dgm:pt modelId="{D94BD852-0696-D34C-8E70-374C40E82F88}" type="pres">
      <dgm:prSet presAssocID="{E09D413C-7D20-A041-B6F6-761BBC679D16}" presName="Name17" presStyleLbl="parChTrans1D3" presStyleIdx="0" presStyleCnt="1"/>
      <dgm:spPr/>
    </dgm:pt>
    <dgm:pt modelId="{1EF97878-2E43-1B4E-ACEA-4532F646A019}" type="pres">
      <dgm:prSet presAssocID="{E04CBEF8-C9F2-564E-8052-8FC41D3B0FBB}" presName="hierRoot3" presStyleCnt="0"/>
      <dgm:spPr/>
    </dgm:pt>
    <dgm:pt modelId="{0351554B-3867-1B48-B5A5-A686B1DFA187}" type="pres">
      <dgm:prSet presAssocID="{E04CBEF8-C9F2-564E-8052-8FC41D3B0FBB}" presName="composite3" presStyleCnt="0"/>
      <dgm:spPr/>
    </dgm:pt>
    <dgm:pt modelId="{2F2F676B-9E0F-BB47-8BC2-1184D3A1C1D4}" type="pres">
      <dgm:prSet presAssocID="{E04CBEF8-C9F2-564E-8052-8FC41D3B0FBB}" presName="background3" presStyleLbl="node3" presStyleIdx="0" presStyleCnt="1"/>
      <dgm:spPr/>
    </dgm:pt>
    <dgm:pt modelId="{439BEB4B-B2F1-1C43-9D50-4C0ECF30B3CF}" type="pres">
      <dgm:prSet presAssocID="{E04CBEF8-C9F2-564E-8052-8FC41D3B0FBB}" presName="text3" presStyleLbl="fgAcc3" presStyleIdx="0" presStyleCnt="1" custScaleX="564315" custScaleY="364788">
        <dgm:presLayoutVars>
          <dgm:chPref val="3"/>
        </dgm:presLayoutVars>
      </dgm:prSet>
      <dgm:spPr/>
    </dgm:pt>
    <dgm:pt modelId="{29C3CC7F-9E0A-5E45-863C-B1A92A7FF86A}" type="pres">
      <dgm:prSet presAssocID="{E04CBEF8-C9F2-564E-8052-8FC41D3B0FBB}" presName="hierChild4" presStyleCnt="0"/>
      <dgm:spPr/>
    </dgm:pt>
    <dgm:pt modelId="{EEAB8004-659F-384E-AAF8-C843FB4B8DB1}" type="pres">
      <dgm:prSet presAssocID="{CCC56691-4B6D-A849-AE85-37DB88AA4696}" presName="Name23" presStyleLbl="parChTrans1D4" presStyleIdx="0" presStyleCnt="4"/>
      <dgm:spPr/>
    </dgm:pt>
    <dgm:pt modelId="{BE9366EA-173C-5649-A8F5-D84AE3FB65D0}" type="pres">
      <dgm:prSet presAssocID="{0115A585-23CA-2442-B018-B6097B313978}" presName="hierRoot4" presStyleCnt="0"/>
      <dgm:spPr/>
    </dgm:pt>
    <dgm:pt modelId="{BB61D2BB-1C72-2C43-958E-12C76F010E21}" type="pres">
      <dgm:prSet presAssocID="{0115A585-23CA-2442-B018-B6097B313978}" presName="composite4" presStyleCnt="0"/>
      <dgm:spPr/>
    </dgm:pt>
    <dgm:pt modelId="{0B9483E9-7E46-A74D-BA13-980283E6A7CF}" type="pres">
      <dgm:prSet presAssocID="{0115A585-23CA-2442-B018-B6097B313978}" presName="background4" presStyleLbl="node4" presStyleIdx="0" presStyleCnt="4"/>
      <dgm:spPr/>
    </dgm:pt>
    <dgm:pt modelId="{C866A1BE-B140-5A42-AC41-D82EF93E8012}" type="pres">
      <dgm:prSet presAssocID="{0115A585-23CA-2442-B018-B6097B313978}" presName="text4" presStyleLbl="fgAcc4" presStyleIdx="0" presStyleCnt="4" custScaleX="564315" custScaleY="364788">
        <dgm:presLayoutVars>
          <dgm:chPref val="3"/>
        </dgm:presLayoutVars>
      </dgm:prSet>
      <dgm:spPr/>
    </dgm:pt>
    <dgm:pt modelId="{55FB2258-98E2-3F4B-8548-55ADC24864EA}" type="pres">
      <dgm:prSet presAssocID="{0115A585-23CA-2442-B018-B6097B313978}" presName="hierChild5" presStyleCnt="0"/>
      <dgm:spPr/>
    </dgm:pt>
    <dgm:pt modelId="{2E699B89-1AE1-704E-B8DE-B51E172EE819}" type="pres">
      <dgm:prSet presAssocID="{073317F9-549C-A340-A87F-EBF2AA2938AD}" presName="Name23" presStyleLbl="parChTrans1D4" presStyleIdx="1" presStyleCnt="4"/>
      <dgm:spPr/>
    </dgm:pt>
    <dgm:pt modelId="{D5B8A80F-63E9-FD43-AAD7-B1112C48C054}" type="pres">
      <dgm:prSet presAssocID="{1E88A3D7-457E-7B4D-B73B-EE0E0CCFF6C0}" presName="hierRoot4" presStyleCnt="0"/>
      <dgm:spPr/>
    </dgm:pt>
    <dgm:pt modelId="{3A5C7C2E-721C-1F4A-BD43-C1443F5F9ADC}" type="pres">
      <dgm:prSet presAssocID="{1E88A3D7-457E-7B4D-B73B-EE0E0CCFF6C0}" presName="composite4" presStyleCnt="0"/>
      <dgm:spPr/>
    </dgm:pt>
    <dgm:pt modelId="{99AEA002-18F9-AA47-9D41-6B50D09D8529}" type="pres">
      <dgm:prSet presAssocID="{1E88A3D7-457E-7B4D-B73B-EE0E0CCFF6C0}" presName="background4" presStyleLbl="node4" presStyleIdx="1" presStyleCnt="4"/>
      <dgm:spPr/>
    </dgm:pt>
    <dgm:pt modelId="{30A0EB94-23E2-2F48-AE70-EBD17B3E60C5}" type="pres">
      <dgm:prSet presAssocID="{1E88A3D7-457E-7B4D-B73B-EE0E0CCFF6C0}" presName="text4" presStyleLbl="fgAcc4" presStyleIdx="1" presStyleCnt="4" custScaleX="564315" custScaleY="364788">
        <dgm:presLayoutVars>
          <dgm:chPref val="3"/>
        </dgm:presLayoutVars>
      </dgm:prSet>
      <dgm:spPr/>
    </dgm:pt>
    <dgm:pt modelId="{B66B5E1B-97DC-6E4B-B8AC-5F78A01DC4F8}" type="pres">
      <dgm:prSet presAssocID="{1E88A3D7-457E-7B4D-B73B-EE0E0CCFF6C0}" presName="hierChild5" presStyleCnt="0"/>
      <dgm:spPr/>
    </dgm:pt>
    <dgm:pt modelId="{891F4C6C-AF76-644E-B965-5A7985C46963}" type="pres">
      <dgm:prSet presAssocID="{A7268BB3-23D9-DF41-B3FA-81003736CF90}" presName="Name23" presStyleLbl="parChTrans1D4" presStyleIdx="2" presStyleCnt="4"/>
      <dgm:spPr/>
    </dgm:pt>
    <dgm:pt modelId="{B775CEC6-5FF0-F74E-A04A-DCE007F309B6}" type="pres">
      <dgm:prSet presAssocID="{FBD064FC-5038-3E49-B57A-9EADE7F45BBA}" presName="hierRoot4" presStyleCnt="0"/>
      <dgm:spPr/>
    </dgm:pt>
    <dgm:pt modelId="{E62F6A10-8CB2-CE4D-8CD5-CC21F75DCC63}" type="pres">
      <dgm:prSet presAssocID="{FBD064FC-5038-3E49-B57A-9EADE7F45BBA}" presName="composite4" presStyleCnt="0"/>
      <dgm:spPr/>
    </dgm:pt>
    <dgm:pt modelId="{64896B5A-C99A-A142-BB8C-5EBD126BEF27}" type="pres">
      <dgm:prSet presAssocID="{FBD064FC-5038-3E49-B57A-9EADE7F45BBA}" presName="background4" presStyleLbl="node4" presStyleIdx="2" presStyleCnt="4"/>
      <dgm:spPr/>
    </dgm:pt>
    <dgm:pt modelId="{16A06C6F-CB93-5C4C-AEBF-58D40AB4EEF9}" type="pres">
      <dgm:prSet presAssocID="{FBD064FC-5038-3E49-B57A-9EADE7F45BBA}" presName="text4" presStyleLbl="fgAcc4" presStyleIdx="2" presStyleCnt="4" custScaleX="564315" custScaleY="364788">
        <dgm:presLayoutVars>
          <dgm:chPref val="3"/>
        </dgm:presLayoutVars>
      </dgm:prSet>
      <dgm:spPr/>
    </dgm:pt>
    <dgm:pt modelId="{44E9FE95-B805-EC48-8317-7146B75FA543}" type="pres">
      <dgm:prSet presAssocID="{FBD064FC-5038-3E49-B57A-9EADE7F45BBA}" presName="hierChild5" presStyleCnt="0"/>
      <dgm:spPr/>
    </dgm:pt>
    <dgm:pt modelId="{5B1220E7-35A8-2E49-B620-5AF21F052E7A}" type="pres">
      <dgm:prSet presAssocID="{0E61D716-55BA-624A-8D67-87FC54F82433}" presName="Name23" presStyleLbl="parChTrans1D4" presStyleIdx="3" presStyleCnt="4"/>
      <dgm:spPr/>
    </dgm:pt>
    <dgm:pt modelId="{751C0B44-B315-B24F-8F55-6C90BA4CC67D}" type="pres">
      <dgm:prSet presAssocID="{C2885F7D-BF6C-0747-81A8-9D4CEF792F82}" presName="hierRoot4" presStyleCnt="0"/>
      <dgm:spPr/>
    </dgm:pt>
    <dgm:pt modelId="{9A27C2A5-D5E6-F44A-B402-E3CE8AAC9879}" type="pres">
      <dgm:prSet presAssocID="{C2885F7D-BF6C-0747-81A8-9D4CEF792F82}" presName="composite4" presStyleCnt="0"/>
      <dgm:spPr/>
    </dgm:pt>
    <dgm:pt modelId="{5C4B9436-88BB-FE4C-AF87-38DC3FC59413}" type="pres">
      <dgm:prSet presAssocID="{C2885F7D-BF6C-0747-81A8-9D4CEF792F82}" presName="background4" presStyleLbl="node4" presStyleIdx="3" presStyleCnt="4"/>
      <dgm:spPr/>
    </dgm:pt>
    <dgm:pt modelId="{095D4B27-886A-2B4D-891C-0A1F30F26882}" type="pres">
      <dgm:prSet presAssocID="{C2885F7D-BF6C-0747-81A8-9D4CEF792F82}" presName="text4" presStyleLbl="fgAcc4" presStyleIdx="3" presStyleCnt="4" custScaleX="564315" custScaleY="364788">
        <dgm:presLayoutVars>
          <dgm:chPref val="3"/>
        </dgm:presLayoutVars>
      </dgm:prSet>
      <dgm:spPr/>
    </dgm:pt>
    <dgm:pt modelId="{79C04168-57CB-3B47-A050-EBFB0AA9A30D}" type="pres">
      <dgm:prSet presAssocID="{C2885F7D-BF6C-0747-81A8-9D4CEF792F82}" presName="hierChild5" presStyleCnt="0"/>
      <dgm:spPr/>
    </dgm:pt>
  </dgm:ptLst>
  <dgm:cxnLst>
    <dgm:cxn modelId="{F4B1D012-5401-D54B-AECA-A830CF805C2C}" srcId="{0115A585-23CA-2442-B018-B6097B313978}" destId="{C2885F7D-BF6C-0747-81A8-9D4CEF792F82}" srcOrd="2" destOrd="0" parTransId="{0E61D716-55BA-624A-8D67-87FC54F82433}" sibTransId="{675FF5D4-9E8D-FD45-89EA-FC9457000A92}"/>
    <dgm:cxn modelId="{425E5234-A6F5-8440-8273-5A602EDD049B}" srcId="{B78E5804-46B4-1547-91A1-5B5DF0B1D419}" destId="{7CF2B0C7-D8AC-874F-8C6F-4707B0033A73}" srcOrd="0" destOrd="0" parTransId="{37BCF83D-0ED1-C34A-B663-E90A343272D8}" sibTransId="{FE5E3B46-60FB-ED49-8191-08436A3B526F}"/>
    <dgm:cxn modelId="{C1859E3A-6E0A-9A4D-836C-DED422A25CFB}" type="presOf" srcId="{7CF2B0C7-D8AC-874F-8C6F-4707B0033A73}" destId="{2ED44614-67CA-E143-B191-AFA56705D9E1}" srcOrd="0" destOrd="0" presId="urn:microsoft.com/office/officeart/2005/8/layout/hierarchy1"/>
    <dgm:cxn modelId="{F794D73D-5A79-5B4C-8752-71A4FBA1F9C4}" type="presOf" srcId="{E8E27DFF-428D-8541-9568-57209A040F88}" destId="{7E147BF0-C3AE-8242-BD77-02E32756358C}" srcOrd="0" destOrd="0" presId="urn:microsoft.com/office/officeart/2005/8/layout/hierarchy1"/>
    <dgm:cxn modelId="{5174FC60-5003-B149-BD8D-2706FF5423B0}" type="presOf" srcId="{FBD064FC-5038-3E49-B57A-9EADE7F45BBA}" destId="{16A06C6F-CB93-5C4C-AEBF-58D40AB4EEF9}" srcOrd="0" destOrd="0" presId="urn:microsoft.com/office/officeart/2005/8/layout/hierarchy1"/>
    <dgm:cxn modelId="{D17F056C-53BB-A645-A844-64A621C13CCD}" type="presOf" srcId="{B78E5804-46B4-1547-91A1-5B5DF0B1D419}" destId="{0637B879-3943-B842-A5C8-1608224EB64B}" srcOrd="0" destOrd="0" presId="urn:microsoft.com/office/officeart/2005/8/layout/hierarchy1"/>
    <dgm:cxn modelId="{76B2076F-2E79-3543-850F-B3EFADD8737F}" srcId="{0115A585-23CA-2442-B018-B6097B313978}" destId="{1E88A3D7-457E-7B4D-B73B-EE0E0CCFF6C0}" srcOrd="0" destOrd="0" parTransId="{073317F9-549C-A340-A87F-EBF2AA2938AD}" sibTransId="{FBE515E4-D716-364D-85F4-B733906B8C21}"/>
    <dgm:cxn modelId="{EFA5A359-0139-8F42-BA7B-79FFC2BB4070}" type="presOf" srcId="{073317F9-549C-A340-A87F-EBF2AA2938AD}" destId="{2E699B89-1AE1-704E-B8DE-B51E172EE819}" srcOrd="0" destOrd="0" presId="urn:microsoft.com/office/officeart/2005/8/layout/hierarchy1"/>
    <dgm:cxn modelId="{F783667C-86D7-0244-96CF-863AE9B0EB72}" type="presOf" srcId="{0E61D716-55BA-624A-8D67-87FC54F82433}" destId="{5B1220E7-35A8-2E49-B620-5AF21F052E7A}" srcOrd="0" destOrd="0" presId="urn:microsoft.com/office/officeart/2005/8/layout/hierarchy1"/>
    <dgm:cxn modelId="{CB1D1781-F9AD-FA4B-9930-3E718B7B085A}" type="presOf" srcId="{CCC56691-4B6D-A849-AE85-37DB88AA4696}" destId="{EEAB8004-659F-384E-AAF8-C843FB4B8DB1}" srcOrd="0" destOrd="0" presId="urn:microsoft.com/office/officeart/2005/8/layout/hierarchy1"/>
    <dgm:cxn modelId="{F61C9E90-4351-F340-ACF7-C58F07CA1DED}" type="presOf" srcId="{C2885F7D-BF6C-0747-81A8-9D4CEF792F82}" destId="{095D4B27-886A-2B4D-891C-0A1F30F26882}" srcOrd="0" destOrd="0" presId="urn:microsoft.com/office/officeart/2005/8/layout/hierarchy1"/>
    <dgm:cxn modelId="{1EE91696-F3C0-194F-B76F-0E9EAC987390}" type="presOf" srcId="{0115A585-23CA-2442-B018-B6097B313978}" destId="{C866A1BE-B140-5A42-AC41-D82EF93E8012}" srcOrd="0" destOrd="0" presId="urn:microsoft.com/office/officeart/2005/8/layout/hierarchy1"/>
    <dgm:cxn modelId="{B10F26A7-9851-5741-B58C-3D6D4B6EF17F}" srcId="{0115A585-23CA-2442-B018-B6097B313978}" destId="{FBD064FC-5038-3E49-B57A-9EADE7F45BBA}" srcOrd="1" destOrd="0" parTransId="{A7268BB3-23D9-DF41-B3FA-81003736CF90}" sibTransId="{68896737-16F0-594B-937D-F2987C6D751C}"/>
    <dgm:cxn modelId="{48F7A2A8-C3E8-C249-A98A-846B21F3BCBA}" type="presOf" srcId="{A7268BB3-23D9-DF41-B3FA-81003736CF90}" destId="{891F4C6C-AF76-644E-B965-5A7985C46963}" srcOrd="0" destOrd="0" presId="urn:microsoft.com/office/officeart/2005/8/layout/hierarchy1"/>
    <dgm:cxn modelId="{1B9597B0-3243-E64C-92B3-10E31AE7C27A}" type="presOf" srcId="{E09D413C-7D20-A041-B6F6-761BBC679D16}" destId="{D94BD852-0696-D34C-8E70-374C40E82F88}" srcOrd="0" destOrd="0" presId="urn:microsoft.com/office/officeart/2005/8/layout/hierarchy1"/>
    <dgm:cxn modelId="{92A9EBB1-FECE-DC4F-BD24-6AD3C24436B5}" type="presOf" srcId="{1E88A3D7-457E-7B4D-B73B-EE0E0CCFF6C0}" destId="{30A0EB94-23E2-2F48-AE70-EBD17B3E60C5}" srcOrd="0" destOrd="0" presId="urn:microsoft.com/office/officeart/2005/8/layout/hierarchy1"/>
    <dgm:cxn modelId="{2041D1B3-2525-AC45-917D-A2476E4663A7}" type="presOf" srcId="{E04CBEF8-C9F2-564E-8052-8FC41D3B0FBB}" destId="{439BEB4B-B2F1-1C43-9D50-4C0ECF30B3CF}" srcOrd="0" destOrd="0" presId="urn:microsoft.com/office/officeart/2005/8/layout/hierarchy1"/>
    <dgm:cxn modelId="{D72A4CE4-1589-374B-A7D6-667A8DB4070D}" srcId="{E04CBEF8-C9F2-564E-8052-8FC41D3B0FBB}" destId="{0115A585-23CA-2442-B018-B6097B313978}" srcOrd="0" destOrd="0" parTransId="{CCC56691-4B6D-A849-AE85-37DB88AA4696}" sibTransId="{71EED1EB-03B7-5A43-B025-459C0A54323C}"/>
    <dgm:cxn modelId="{033DB6E7-99A1-934B-883B-3445B971692B}" type="presOf" srcId="{C9DCB627-EF1F-2144-8049-F55258739D42}" destId="{2BBBF148-1F2B-0C4F-9E94-0CE89E6B9914}" srcOrd="0" destOrd="0" presId="urn:microsoft.com/office/officeart/2005/8/layout/hierarchy1"/>
    <dgm:cxn modelId="{2296FBEB-C960-C54C-A593-1A60CB0B7A93}" srcId="{C9DCB627-EF1F-2144-8049-F55258739D42}" destId="{E04CBEF8-C9F2-564E-8052-8FC41D3B0FBB}" srcOrd="0" destOrd="0" parTransId="{E09D413C-7D20-A041-B6F6-761BBC679D16}" sibTransId="{53C9EAAE-9D34-A342-8AAB-005EAFFB25C7}"/>
    <dgm:cxn modelId="{C590BDF6-3F96-0647-8007-319FA287E99F}" srcId="{7CF2B0C7-D8AC-874F-8C6F-4707B0033A73}" destId="{C9DCB627-EF1F-2144-8049-F55258739D42}" srcOrd="0" destOrd="0" parTransId="{E8E27DFF-428D-8541-9568-57209A040F88}" sibTransId="{52544002-89A7-2247-A674-A8FCAD982F38}"/>
    <dgm:cxn modelId="{F4E7AD5F-4AC6-9546-A3A5-5F005DC089BA}" type="presParOf" srcId="{0637B879-3943-B842-A5C8-1608224EB64B}" destId="{B730BEB3-560D-C34F-8C1A-42ECEDAE64C6}" srcOrd="0" destOrd="0" presId="urn:microsoft.com/office/officeart/2005/8/layout/hierarchy1"/>
    <dgm:cxn modelId="{6AE501C0-BA0A-8647-9922-3C5D44D79876}" type="presParOf" srcId="{B730BEB3-560D-C34F-8C1A-42ECEDAE64C6}" destId="{B74B473B-872D-864A-8CB7-BFEE4916299D}" srcOrd="0" destOrd="0" presId="urn:microsoft.com/office/officeart/2005/8/layout/hierarchy1"/>
    <dgm:cxn modelId="{E3D5012D-DB4B-094E-8698-FF997E8C053A}" type="presParOf" srcId="{B74B473B-872D-864A-8CB7-BFEE4916299D}" destId="{82F40EBF-32D4-A646-80AA-A03E96EBAB87}" srcOrd="0" destOrd="0" presId="urn:microsoft.com/office/officeart/2005/8/layout/hierarchy1"/>
    <dgm:cxn modelId="{A50B3355-965B-C341-9F68-3F915AAA9124}" type="presParOf" srcId="{B74B473B-872D-864A-8CB7-BFEE4916299D}" destId="{2ED44614-67CA-E143-B191-AFA56705D9E1}" srcOrd="1" destOrd="0" presId="urn:microsoft.com/office/officeart/2005/8/layout/hierarchy1"/>
    <dgm:cxn modelId="{1FF6623D-9543-5B42-B8E1-F59C2117B2F7}" type="presParOf" srcId="{B730BEB3-560D-C34F-8C1A-42ECEDAE64C6}" destId="{663D07E0-19B8-B443-AFD4-1B594C047265}" srcOrd="1" destOrd="0" presId="urn:microsoft.com/office/officeart/2005/8/layout/hierarchy1"/>
    <dgm:cxn modelId="{BBAD09FF-DB3A-4F4F-A17F-0782397E3EB7}" type="presParOf" srcId="{663D07E0-19B8-B443-AFD4-1B594C047265}" destId="{7E147BF0-C3AE-8242-BD77-02E32756358C}" srcOrd="0" destOrd="0" presId="urn:microsoft.com/office/officeart/2005/8/layout/hierarchy1"/>
    <dgm:cxn modelId="{4853597F-B662-514A-8505-D1249CFBBF0A}" type="presParOf" srcId="{663D07E0-19B8-B443-AFD4-1B594C047265}" destId="{6EFADE01-40EB-C043-A9BD-C3DE198FD0A9}" srcOrd="1" destOrd="0" presId="urn:microsoft.com/office/officeart/2005/8/layout/hierarchy1"/>
    <dgm:cxn modelId="{80EB91AC-BA13-5E44-BED4-A5DE2B83B086}" type="presParOf" srcId="{6EFADE01-40EB-C043-A9BD-C3DE198FD0A9}" destId="{FB8DD4FD-1A1A-4947-B4D7-E4C5322C3D62}" srcOrd="0" destOrd="0" presId="urn:microsoft.com/office/officeart/2005/8/layout/hierarchy1"/>
    <dgm:cxn modelId="{300675DC-DAC6-084C-8920-FDBDD42D3842}" type="presParOf" srcId="{FB8DD4FD-1A1A-4947-B4D7-E4C5322C3D62}" destId="{99CBB516-2A07-8348-B14C-7EF1A3FE2638}" srcOrd="0" destOrd="0" presId="urn:microsoft.com/office/officeart/2005/8/layout/hierarchy1"/>
    <dgm:cxn modelId="{9BD1A835-49F2-184E-86A1-B509BD0E30BE}" type="presParOf" srcId="{FB8DD4FD-1A1A-4947-B4D7-E4C5322C3D62}" destId="{2BBBF148-1F2B-0C4F-9E94-0CE89E6B9914}" srcOrd="1" destOrd="0" presId="urn:microsoft.com/office/officeart/2005/8/layout/hierarchy1"/>
    <dgm:cxn modelId="{5D0AE6E1-5351-A649-97AC-5AB049ED289D}" type="presParOf" srcId="{6EFADE01-40EB-C043-A9BD-C3DE198FD0A9}" destId="{92B57A8C-92D0-134D-9977-EE02DF45E5BE}" srcOrd="1" destOrd="0" presId="urn:microsoft.com/office/officeart/2005/8/layout/hierarchy1"/>
    <dgm:cxn modelId="{1A7A9216-5E3F-4D44-82A5-6BD1DDD5D844}" type="presParOf" srcId="{92B57A8C-92D0-134D-9977-EE02DF45E5BE}" destId="{D94BD852-0696-D34C-8E70-374C40E82F88}" srcOrd="0" destOrd="0" presId="urn:microsoft.com/office/officeart/2005/8/layout/hierarchy1"/>
    <dgm:cxn modelId="{C5696AFB-19FF-7640-89EB-EB280DE54132}" type="presParOf" srcId="{92B57A8C-92D0-134D-9977-EE02DF45E5BE}" destId="{1EF97878-2E43-1B4E-ACEA-4532F646A019}" srcOrd="1" destOrd="0" presId="urn:microsoft.com/office/officeart/2005/8/layout/hierarchy1"/>
    <dgm:cxn modelId="{77D17BDD-3B2E-A64A-B3CB-D5CBF202D8BF}" type="presParOf" srcId="{1EF97878-2E43-1B4E-ACEA-4532F646A019}" destId="{0351554B-3867-1B48-B5A5-A686B1DFA187}" srcOrd="0" destOrd="0" presId="urn:microsoft.com/office/officeart/2005/8/layout/hierarchy1"/>
    <dgm:cxn modelId="{0155DDB0-9241-EF42-A6A4-7BE1FCADDA5A}" type="presParOf" srcId="{0351554B-3867-1B48-B5A5-A686B1DFA187}" destId="{2F2F676B-9E0F-BB47-8BC2-1184D3A1C1D4}" srcOrd="0" destOrd="0" presId="urn:microsoft.com/office/officeart/2005/8/layout/hierarchy1"/>
    <dgm:cxn modelId="{E5568813-ED35-4E46-AF48-DA2F4F7DAB0B}" type="presParOf" srcId="{0351554B-3867-1B48-B5A5-A686B1DFA187}" destId="{439BEB4B-B2F1-1C43-9D50-4C0ECF30B3CF}" srcOrd="1" destOrd="0" presId="urn:microsoft.com/office/officeart/2005/8/layout/hierarchy1"/>
    <dgm:cxn modelId="{3031A84F-0B9C-4444-B808-3C1B1B096705}" type="presParOf" srcId="{1EF97878-2E43-1B4E-ACEA-4532F646A019}" destId="{29C3CC7F-9E0A-5E45-863C-B1A92A7FF86A}" srcOrd="1" destOrd="0" presId="urn:microsoft.com/office/officeart/2005/8/layout/hierarchy1"/>
    <dgm:cxn modelId="{40254256-8934-7147-8DD0-462149019F1C}" type="presParOf" srcId="{29C3CC7F-9E0A-5E45-863C-B1A92A7FF86A}" destId="{EEAB8004-659F-384E-AAF8-C843FB4B8DB1}" srcOrd="0" destOrd="0" presId="urn:microsoft.com/office/officeart/2005/8/layout/hierarchy1"/>
    <dgm:cxn modelId="{66E6B878-E181-6849-B9CB-5C2A7DC89205}" type="presParOf" srcId="{29C3CC7F-9E0A-5E45-863C-B1A92A7FF86A}" destId="{BE9366EA-173C-5649-A8F5-D84AE3FB65D0}" srcOrd="1" destOrd="0" presId="urn:microsoft.com/office/officeart/2005/8/layout/hierarchy1"/>
    <dgm:cxn modelId="{1D43FAAA-C814-AB49-8919-1207E263F1CF}" type="presParOf" srcId="{BE9366EA-173C-5649-A8F5-D84AE3FB65D0}" destId="{BB61D2BB-1C72-2C43-958E-12C76F010E21}" srcOrd="0" destOrd="0" presId="urn:microsoft.com/office/officeart/2005/8/layout/hierarchy1"/>
    <dgm:cxn modelId="{F51D41D3-5508-7143-B9F3-7C7E69982DD0}" type="presParOf" srcId="{BB61D2BB-1C72-2C43-958E-12C76F010E21}" destId="{0B9483E9-7E46-A74D-BA13-980283E6A7CF}" srcOrd="0" destOrd="0" presId="urn:microsoft.com/office/officeart/2005/8/layout/hierarchy1"/>
    <dgm:cxn modelId="{789F4A25-1BA0-A84C-9AA2-4D2163C59934}" type="presParOf" srcId="{BB61D2BB-1C72-2C43-958E-12C76F010E21}" destId="{C866A1BE-B140-5A42-AC41-D82EF93E8012}" srcOrd="1" destOrd="0" presId="urn:microsoft.com/office/officeart/2005/8/layout/hierarchy1"/>
    <dgm:cxn modelId="{A7D5569C-7227-6644-95F5-4DBCC6D4E3A9}" type="presParOf" srcId="{BE9366EA-173C-5649-A8F5-D84AE3FB65D0}" destId="{55FB2258-98E2-3F4B-8548-55ADC24864EA}" srcOrd="1" destOrd="0" presId="urn:microsoft.com/office/officeart/2005/8/layout/hierarchy1"/>
    <dgm:cxn modelId="{59995C6E-3D24-2340-82A7-4876D03C377A}" type="presParOf" srcId="{55FB2258-98E2-3F4B-8548-55ADC24864EA}" destId="{2E699B89-1AE1-704E-B8DE-B51E172EE819}" srcOrd="0" destOrd="0" presId="urn:microsoft.com/office/officeart/2005/8/layout/hierarchy1"/>
    <dgm:cxn modelId="{950BEC12-8EEC-9B49-96EB-4F7882702E01}" type="presParOf" srcId="{55FB2258-98E2-3F4B-8548-55ADC24864EA}" destId="{D5B8A80F-63E9-FD43-AAD7-B1112C48C054}" srcOrd="1" destOrd="0" presId="urn:microsoft.com/office/officeart/2005/8/layout/hierarchy1"/>
    <dgm:cxn modelId="{029483CC-BFB1-454C-A4C4-CD9726507700}" type="presParOf" srcId="{D5B8A80F-63E9-FD43-AAD7-B1112C48C054}" destId="{3A5C7C2E-721C-1F4A-BD43-C1443F5F9ADC}" srcOrd="0" destOrd="0" presId="urn:microsoft.com/office/officeart/2005/8/layout/hierarchy1"/>
    <dgm:cxn modelId="{31A9C4A3-4A7D-9C4B-B4D5-7649D7D5870F}" type="presParOf" srcId="{3A5C7C2E-721C-1F4A-BD43-C1443F5F9ADC}" destId="{99AEA002-18F9-AA47-9D41-6B50D09D8529}" srcOrd="0" destOrd="0" presId="urn:microsoft.com/office/officeart/2005/8/layout/hierarchy1"/>
    <dgm:cxn modelId="{CAE808E1-D093-C144-8A97-BC9ED613E69D}" type="presParOf" srcId="{3A5C7C2E-721C-1F4A-BD43-C1443F5F9ADC}" destId="{30A0EB94-23E2-2F48-AE70-EBD17B3E60C5}" srcOrd="1" destOrd="0" presId="urn:microsoft.com/office/officeart/2005/8/layout/hierarchy1"/>
    <dgm:cxn modelId="{16B15A76-3D2D-6546-BD9B-BC586227002F}" type="presParOf" srcId="{D5B8A80F-63E9-FD43-AAD7-B1112C48C054}" destId="{B66B5E1B-97DC-6E4B-B8AC-5F78A01DC4F8}" srcOrd="1" destOrd="0" presId="urn:microsoft.com/office/officeart/2005/8/layout/hierarchy1"/>
    <dgm:cxn modelId="{CB166B20-E511-0944-9687-E2316CC9F02A}" type="presParOf" srcId="{55FB2258-98E2-3F4B-8548-55ADC24864EA}" destId="{891F4C6C-AF76-644E-B965-5A7985C46963}" srcOrd="2" destOrd="0" presId="urn:microsoft.com/office/officeart/2005/8/layout/hierarchy1"/>
    <dgm:cxn modelId="{8DD4417D-798D-344A-905E-C4BC0E985B58}" type="presParOf" srcId="{55FB2258-98E2-3F4B-8548-55ADC24864EA}" destId="{B775CEC6-5FF0-F74E-A04A-DCE007F309B6}" srcOrd="3" destOrd="0" presId="urn:microsoft.com/office/officeart/2005/8/layout/hierarchy1"/>
    <dgm:cxn modelId="{CBF9D703-F15D-8A40-B848-65806FFCFF35}" type="presParOf" srcId="{B775CEC6-5FF0-F74E-A04A-DCE007F309B6}" destId="{E62F6A10-8CB2-CE4D-8CD5-CC21F75DCC63}" srcOrd="0" destOrd="0" presId="urn:microsoft.com/office/officeart/2005/8/layout/hierarchy1"/>
    <dgm:cxn modelId="{9419E319-7248-8049-A7F7-37146F2DECC5}" type="presParOf" srcId="{E62F6A10-8CB2-CE4D-8CD5-CC21F75DCC63}" destId="{64896B5A-C99A-A142-BB8C-5EBD126BEF27}" srcOrd="0" destOrd="0" presId="urn:microsoft.com/office/officeart/2005/8/layout/hierarchy1"/>
    <dgm:cxn modelId="{C50C55D2-4389-6946-A00F-5E9E3B376D25}" type="presParOf" srcId="{E62F6A10-8CB2-CE4D-8CD5-CC21F75DCC63}" destId="{16A06C6F-CB93-5C4C-AEBF-58D40AB4EEF9}" srcOrd="1" destOrd="0" presId="urn:microsoft.com/office/officeart/2005/8/layout/hierarchy1"/>
    <dgm:cxn modelId="{8FAAE090-5B1E-334C-88CC-3D92A7626A52}" type="presParOf" srcId="{B775CEC6-5FF0-F74E-A04A-DCE007F309B6}" destId="{44E9FE95-B805-EC48-8317-7146B75FA543}" srcOrd="1" destOrd="0" presId="urn:microsoft.com/office/officeart/2005/8/layout/hierarchy1"/>
    <dgm:cxn modelId="{3E721BCB-F269-6D4C-93F3-E6977C949340}" type="presParOf" srcId="{55FB2258-98E2-3F4B-8548-55ADC24864EA}" destId="{5B1220E7-35A8-2E49-B620-5AF21F052E7A}" srcOrd="4" destOrd="0" presId="urn:microsoft.com/office/officeart/2005/8/layout/hierarchy1"/>
    <dgm:cxn modelId="{9E529274-777E-8442-8CB0-FBB76076DBA1}" type="presParOf" srcId="{55FB2258-98E2-3F4B-8548-55ADC24864EA}" destId="{751C0B44-B315-B24F-8F55-6C90BA4CC67D}" srcOrd="5" destOrd="0" presId="urn:microsoft.com/office/officeart/2005/8/layout/hierarchy1"/>
    <dgm:cxn modelId="{DEC720C8-97FB-C740-8DD2-1FACD21B364D}" type="presParOf" srcId="{751C0B44-B315-B24F-8F55-6C90BA4CC67D}" destId="{9A27C2A5-D5E6-F44A-B402-E3CE8AAC9879}" srcOrd="0" destOrd="0" presId="urn:microsoft.com/office/officeart/2005/8/layout/hierarchy1"/>
    <dgm:cxn modelId="{51509221-A042-8641-B67F-22A4E926CCD8}" type="presParOf" srcId="{9A27C2A5-D5E6-F44A-B402-E3CE8AAC9879}" destId="{5C4B9436-88BB-FE4C-AF87-38DC3FC59413}" srcOrd="0" destOrd="0" presId="urn:microsoft.com/office/officeart/2005/8/layout/hierarchy1"/>
    <dgm:cxn modelId="{C436B494-5778-C14D-8AE6-4F84B154611E}" type="presParOf" srcId="{9A27C2A5-D5E6-F44A-B402-E3CE8AAC9879}" destId="{095D4B27-886A-2B4D-891C-0A1F30F26882}" srcOrd="1" destOrd="0" presId="urn:microsoft.com/office/officeart/2005/8/layout/hierarchy1"/>
    <dgm:cxn modelId="{06F6C1F1-1FD0-EA4C-B306-599CE45597E9}" type="presParOf" srcId="{751C0B44-B315-B24F-8F55-6C90BA4CC67D}" destId="{79C04168-57CB-3B47-A050-EBFB0AA9A3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1ADE-8B1A-B247-899E-4E2D06202547}">
      <dsp:nvSpPr>
        <dsp:cNvPr id="0" name=""/>
        <dsp:cNvSpPr/>
      </dsp:nvSpPr>
      <dsp:spPr>
        <a:xfrm>
          <a:off x="6294164" y="2489274"/>
          <a:ext cx="91440" cy="282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226"/>
              </a:lnTo>
            </a:path>
          </a:pathLst>
        </a:cu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1AC7C-E1A7-D442-8733-929D9046FE65}">
      <dsp:nvSpPr>
        <dsp:cNvPr id="0" name=""/>
        <dsp:cNvSpPr/>
      </dsp:nvSpPr>
      <dsp:spPr>
        <a:xfrm>
          <a:off x="4192651" y="1590840"/>
          <a:ext cx="2147232" cy="282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9"/>
              </a:lnTo>
              <a:lnTo>
                <a:pt x="2147232" y="192329"/>
              </a:lnTo>
              <a:lnTo>
                <a:pt x="2147232" y="282226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623F2-CB5D-544B-9D80-44584713498D}">
      <dsp:nvSpPr>
        <dsp:cNvPr id="0" name=""/>
        <dsp:cNvSpPr/>
      </dsp:nvSpPr>
      <dsp:spPr>
        <a:xfrm>
          <a:off x="1935283" y="3385681"/>
          <a:ext cx="91440" cy="28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356"/>
              </a:lnTo>
              <a:lnTo>
                <a:pt x="110135" y="194356"/>
              </a:lnTo>
              <a:lnTo>
                <a:pt x="110135" y="284253"/>
              </a:lnTo>
            </a:path>
          </a:pathLst>
        </a:cu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0AE8C-DC65-1F4E-B83F-1B5C43B14431}">
      <dsp:nvSpPr>
        <dsp:cNvPr id="0" name=""/>
        <dsp:cNvSpPr/>
      </dsp:nvSpPr>
      <dsp:spPr>
        <a:xfrm>
          <a:off x="1935283" y="2489274"/>
          <a:ext cx="91440" cy="280199"/>
        </a:xfrm>
        <a:custGeom>
          <a:avLst/>
          <a:gdLst/>
          <a:ahLst/>
          <a:cxnLst/>
          <a:rect l="0" t="0" r="0" b="0"/>
          <a:pathLst>
            <a:path>
              <a:moveTo>
                <a:pt x="110135" y="0"/>
              </a:moveTo>
              <a:lnTo>
                <a:pt x="110135" y="190301"/>
              </a:lnTo>
              <a:lnTo>
                <a:pt x="45720" y="190301"/>
              </a:lnTo>
              <a:lnTo>
                <a:pt x="45720" y="280199"/>
              </a:lnTo>
            </a:path>
          </a:pathLst>
        </a:cu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80343-8F35-6C43-A034-AF79D4996169}">
      <dsp:nvSpPr>
        <dsp:cNvPr id="0" name=""/>
        <dsp:cNvSpPr/>
      </dsp:nvSpPr>
      <dsp:spPr>
        <a:xfrm>
          <a:off x="2045418" y="1590840"/>
          <a:ext cx="2147232" cy="282226"/>
        </a:xfrm>
        <a:custGeom>
          <a:avLst/>
          <a:gdLst/>
          <a:ahLst/>
          <a:cxnLst/>
          <a:rect l="0" t="0" r="0" b="0"/>
          <a:pathLst>
            <a:path>
              <a:moveTo>
                <a:pt x="2147232" y="0"/>
              </a:moveTo>
              <a:lnTo>
                <a:pt x="2147232" y="192329"/>
              </a:lnTo>
              <a:lnTo>
                <a:pt x="0" y="192329"/>
              </a:lnTo>
              <a:lnTo>
                <a:pt x="0" y="282226"/>
              </a:lnTo>
            </a:path>
          </a:pathLst>
        </a:custGeom>
        <a:noFill/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66C4E-C2DF-1548-8A05-0458A2E08846}">
      <dsp:nvSpPr>
        <dsp:cNvPr id="0" name=""/>
        <dsp:cNvSpPr/>
      </dsp:nvSpPr>
      <dsp:spPr>
        <a:xfrm>
          <a:off x="4146931" y="692405"/>
          <a:ext cx="91440" cy="282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226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A4D19-2F6D-E744-A2C9-B91C7C6B0AC6}">
      <dsp:nvSpPr>
        <dsp:cNvPr id="0" name=""/>
        <dsp:cNvSpPr/>
      </dsp:nvSpPr>
      <dsp:spPr>
        <a:xfrm>
          <a:off x="2153241" y="76198"/>
          <a:ext cx="4078820" cy="61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11C29E-453D-A144-8E22-A3A2F30FBC87}">
      <dsp:nvSpPr>
        <dsp:cNvPr id="0" name=""/>
        <dsp:cNvSpPr/>
      </dsp:nvSpPr>
      <dsp:spPr>
        <a:xfrm>
          <a:off x="2261064" y="178629"/>
          <a:ext cx="4078820" cy="61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Low Serum Sodium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(&lt;135 </a:t>
          </a:r>
          <a:r>
            <a:rPr lang="en-US" sz="900" b="1" kern="1200" dirty="0" err="1"/>
            <a:t>mEq</a:t>
          </a:r>
          <a:r>
            <a:rPr lang="en-US" sz="900" b="1" kern="1200" dirty="0"/>
            <a:t>/L)</a:t>
          </a:r>
        </a:p>
      </dsp:txBody>
      <dsp:txXfrm>
        <a:off x="2279112" y="196677"/>
        <a:ext cx="4042724" cy="580111"/>
      </dsp:txXfrm>
    </dsp:sp>
    <dsp:sp modelId="{4A659805-DC96-A34B-9F50-BF613651F523}">
      <dsp:nvSpPr>
        <dsp:cNvPr id="0" name=""/>
        <dsp:cNvSpPr/>
      </dsp:nvSpPr>
      <dsp:spPr>
        <a:xfrm>
          <a:off x="2153241" y="974632"/>
          <a:ext cx="4078820" cy="61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2E532-F030-7649-B7FD-DED48A04A1B2}">
      <dsp:nvSpPr>
        <dsp:cNvPr id="0" name=""/>
        <dsp:cNvSpPr/>
      </dsp:nvSpPr>
      <dsp:spPr>
        <a:xfrm>
          <a:off x="2261064" y="1077063"/>
          <a:ext cx="4078820" cy="61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Hyperglycemia present?</a:t>
          </a:r>
        </a:p>
      </dsp:txBody>
      <dsp:txXfrm>
        <a:off x="2279112" y="1095111"/>
        <a:ext cx="4042724" cy="580111"/>
      </dsp:txXfrm>
    </dsp:sp>
    <dsp:sp modelId="{AA1A3331-9219-A14C-ACE2-A075025A577E}">
      <dsp:nvSpPr>
        <dsp:cNvPr id="0" name=""/>
        <dsp:cNvSpPr/>
      </dsp:nvSpPr>
      <dsp:spPr>
        <a:xfrm>
          <a:off x="6008" y="1873066"/>
          <a:ext cx="4078820" cy="61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C4894D-763E-CF46-B8A6-16BF105D80B8}">
      <dsp:nvSpPr>
        <dsp:cNvPr id="0" name=""/>
        <dsp:cNvSpPr/>
      </dsp:nvSpPr>
      <dsp:spPr>
        <a:xfrm>
          <a:off x="113831" y="1975498"/>
          <a:ext cx="4078820" cy="61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No</a:t>
          </a:r>
        </a:p>
      </dsp:txBody>
      <dsp:txXfrm>
        <a:off x="131879" y="1993546"/>
        <a:ext cx="4042724" cy="580111"/>
      </dsp:txXfrm>
    </dsp:sp>
    <dsp:sp modelId="{963B7C1B-5092-AE41-B521-F2744A9D2D92}">
      <dsp:nvSpPr>
        <dsp:cNvPr id="0" name=""/>
        <dsp:cNvSpPr/>
      </dsp:nvSpPr>
      <dsp:spPr>
        <a:xfrm>
          <a:off x="-58407" y="2769473"/>
          <a:ext cx="4078820" cy="61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3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3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3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E1F2F-0E2B-3442-AAE3-45414BE2D379}">
      <dsp:nvSpPr>
        <dsp:cNvPr id="0" name=""/>
        <dsp:cNvSpPr/>
      </dsp:nvSpPr>
      <dsp:spPr>
        <a:xfrm>
          <a:off x="49415" y="2871905"/>
          <a:ext cx="4078820" cy="61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Could extra solutes be present in the serum: 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1.  Is the patient post-op after prostate or uterine surgery.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2.  Has the patient received IV mannitol or IVIG</a:t>
          </a:r>
        </a:p>
      </dsp:txBody>
      <dsp:txXfrm>
        <a:off x="67463" y="2889953"/>
        <a:ext cx="4042724" cy="580111"/>
      </dsp:txXfrm>
    </dsp:sp>
    <dsp:sp modelId="{5FC68FC7-1559-5845-99DB-6776BEF2CA6F}">
      <dsp:nvSpPr>
        <dsp:cNvPr id="0" name=""/>
        <dsp:cNvSpPr/>
      </dsp:nvSpPr>
      <dsp:spPr>
        <a:xfrm>
          <a:off x="6008" y="3669934"/>
          <a:ext cx="4078820" cy="1079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3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3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3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83B59-C0EA-3045-B7F4-8B4C63F471CE}">
      <dsp:nvSpPr>
        <dsp:cNvPr id="0" name=""/>
        <dsp:cNvSpPr/>
      </dsp:nvSpPr>
      <dsp:spPr>
        <a:xfrm>
          <a:off x="113831" y="3772366"/>
          <a:ext cx="4078820" cy="107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Is there a reason to suspect pseudohyponatremia (due to hyperlipidemia or hyperproteinemia):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Is the serum lipemic?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Is the patient jaundiced?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Is there a history of plasma cell dyscrasia?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/>
        </a:p>
      </dsp:txBody>
      <dsp:txXfrm>
        <a:off x="145435" y="3803970"/>
        <a:ext cx="4015612" cy="1015827"/>
      </dsp:txXfrm>
    </dsp:sp>
    <dsp:sp modelId="{5A237D9F-AF92-F843-A0D7-03ED247BE1A1}">
      <dsp:nvSpPr>
        <dsp:cNvPr id="0" name=""/>
        <dsp:cNvSpPr/>
      </dsp:nvSpPr>
      <dsp:spPr>
        <a:xfrm>
          <a:off x="4300474" y="1873066"/>
          <a:ext cx="4078820" cy="61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229E3-4F5E-1946-A09C-F16D96FEF93F}">
      <dsp:nvSpPr>
        <dsp:cNvPr id="0" name=""/>
        <dsp:cNvSpPr/>
      </dsp:nvSpPr>
      <dsp:spPr>
        <a:xfrm>
          <a:off x="4408297" y="1975498"/>
          <a:ext cx="4078820" cy="61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Yes</a:t>
          </a:r>
        </a:p>
      </dsp:txBody>
      <dsp:txXfrm>
        <a:off x="4426345" y="1993546"/>
        <a:ext cx="4042724" cy="580111"/>
      </dsp:txXfrm>
    </dsp:sp>
    <dsp:sp modelId="{0C23C45B-0A45-1640-B8A9-203A2FA5F86B}">
      <dsp:nvSpPr>
        <dsp:cNvPr id="0" name=""/>
        <dsp:cNvSpPr/>
      </dsp:nvSpPr>
      <dsp:spPr>
        <a:xfrm>
          <a:off x="4300474" y="2771500"/>
          <a:ext cx="4078820" cy="61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3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3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3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1FE624-CD61-D248-9CD1-53F8E55655B5}">
      <dsp:nvSpPr>
        <dsp:cNvPr id="0" name=""/>
        <dsp:cNvSpPr/>
      </dsp:nvSpPr>
      <dsp:spPr>
        <a:xfrm>
          <a:off x="4408297" y="2873932"/>
          <a:ext cx="4078820" cy="61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Calculate corrected serum sodium</a:t>
          </a:r>
        </a:p>
      </dsp:txBody>
      <dsp:txXfrm>
        <a:off x="4426345" y="2891980"/>
        <a:ext cx="4042724" cy="580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5AF83-64A7-6740-8B66-B7DF119CCF81}">
      <dsp:nvSpPr>
        <dsp:cNvPr id="0" name=""/>
        <dsp:cNvSpPr/>
      </dsp:nvSpPr>
      <dsp:spPr>
        <a:xfrm rot="5400000">
          <a:off x="-261520" y="264522"/>
          <a:ext cx="1743471" cy="12204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123 mmol/L</a:t>
          </a:r>
        </a:p>
      </dsp:txBody>
      <dsp:txXfrm rot="-5400000">
        <a:off x="1" y="613216"/>
        <a:ext cx="1220430" cy="523041"/>
      </dsp:txXfrm>
    </dsp:sp>
    <dsp:sp modelId="{9E80E94E-1FDA-884F-B2F1-8A09422924E6}">
      <dsp:nvSpPr>
        <dsp:cNvPr id="0" name=""/>
        <dsp:cNvSpPr/>
      </dsp:nvSpPr>
      <dsp:spPr>
        <a:xfrm rot="5400000">
          <a:off x="3540832" y="-2329911"/>
          <a:ext cx="1133256" cy="5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Serum Sodium level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Asymptomatic</a:t>
          </a:r>
        </a:p>
      </dsp:txBody>
      <dsp:txXfrm rot="-5400000">
        <a:off x="1209301" y="56941"/>
        <a:ext cx="5740998" cy="1022614"/>
      </dsp:txXfrm>
    </dsp:sp>
    <dsp:sp modelId="{4F9072D1-DA1D-244E-81B6-71FDB954F92A}">
      <dsp:nvSpPr>
        <dsp:cNvPr id="0" name=""/>
        <dsp:cNvSpPr/>
      </dsp:nvSpPr>
      <dsp:spPr>
        <a:xfrm rot="5400000">
          <a:off x="-261520" y="1815484"/>
          <a:ext cx="1743471" cy="12204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10.6 g/dL</a:t>
          </a:r>
        </a:p>
      </dsp:txBody>
      <dsp:txXfrm rot="-5400000">
        <a:off x="1" y="2164178"/>
        <a:ext cx="1220430" cy="523041"/>
      </dsp:txXfrm>
    </dsp:sp>
    <dsp:sp modelId="{D0DD54B5-EBF1-8945-BD11-66505C3807D5}">
      <dsp:nvSpPr>
        <dsp:cNvPr id="0" name=""/>
        <dsp:cNvSpPr/>
      </dsp:nvSpPr>
      <dsp:spPr>
        <a:xfrm rot="5400000">
          <a:off x="3551961" y="-771039"/>
          <a:ext cx="1133256" cy="5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Multiple Myeloma (new diagnosis)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Elevated Total Protein Level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 rot="-5400000">
        <a:off x="1220430" y="1615813"/>
        <a:ext cx="5740998" cy="1022614"/>
      </dsp:txXfrm>
    </dsp:sp>
    <dsp:sp modelId="{CBA7F61B-7E05-004B-BD29-F0EB52A87528}">
      <dsp:nvSpPr>
        <dsp:cNvPr id="0" name=""/>
        <dsp:cNvSpPr/>
      </dsp:nvSpPr>
      <dsp:spPr>
        <a:xfrm rot="5400000">
          <a:off x="-261520" y="3366446"/>
          <a:ext cx="1743471" cy="122043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135 mmol/L</a:t>
          </a:r>
        </a:p>
      </dsp:txBody>
      <dsp:txXfrm rot="-5400000">
        <a:off x="1" y="3715140"/>
        <a:ext cx="1220430" cy="523041"/>
      </dsp:txXfrm>
    </dsp:sp>
    <dsp:sp modelId="{9F60391E-EB30-094F-8EA5-EA3AF8CA067A}">
      <dsp:nvSpPr>
        <dsp:cNvPr id="0" name=""/>
        <dsp:cNvSpPr/>
      </dsp:nvSpPr>
      <dsp:spPr>
        <a:xfrm rot="5400000">
          <a:off x="3551961" y="773394"/>
          <a:ext cx="1133256" cy="5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Retested sodium using direct ion-selective electrode</a:t>
          </a:r>
        </a:p>
      </dsp:txBody>
      <dsp:txXfrm rot="-5400000">
        <a:off x="1220430" y="3160247"/>
        <a:ext cx="5740998" cy="1022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220E7-35A8-2E49-B620-5AF21F052E7A}">
      <dsp:nvSpPr>
        <dsp:cNvPr id="0" name=""/>
        <dsp:cNvSpPr/>
      </dsp:nvSpPr>
      <dsp:spPr>
        <a:xfrm>
          <a:off x="4186166" y="4071257"/>
          <a:ext cx="2353918" cy="116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40"/>
              </a:lnTo>
              <a:lnTo>
                <a:pt x="2353918" y="79540"/>
              </a:lnTo>
              <a:lnTo>
                <a:pt x="2353918" y="116718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F4C6C-AF76-644E-B965-5A7985C46963}">
      <dsp:nvSpPr>
        <dsp:cNvPr id="0" name=""/>
        <dsp:cNvSpPr/>
      </dsp:nvSpPr>
      <dsp:spPr>
        <a:xfrm>
          <a:off x="4140446" y="4071257"/>
          <a:ext cx="91440" cy="116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718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99B89-1AE1-704E-B8DE-B51E172EE819}">
      <dsp:nvSpPr>
        <dsp:cNvPr id="0" name=""/>
        <dsp:cNvSpPr/>
      </dsp:nvSpPr>
      <dsp:spPr>
        <a:xfrm>
          <a:off x="1832248" y="4071257"/>
          <a:ext cx="2353918" cy="116718"/>
        </a:xfrm>
        <a:custGeom>
          <a:avLst/>
          <a:gdLst/>
          <a:ahLst/>
          <a:cxnLst/>
          <a:rect l="0" t="0" r="0" b="0"/>
          <a:pathLst>
            <a:path>
              <a:moveTo>
                <a:pt x="2353918" y="0"/>
              </a:moveTo>
              <a:lnTo>
                <a:pt x="2353918" y="79540"/>
              </a:lnTo>
              <a:lnTo>
                <a:pt x="0" y="79540"/>
              </a:lnTo>
              <a:lnTo>
                <a:pt x="0" y="116718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B8004-659F-384E-AAF8-C843FB4B8DB1}">
      <dsp:nvSpPr>
        <dsp:cNvPr id="0" name=""/>
        <dsp:cNvSpPr/>
      </dsp:nvSpPr>
      <dsp:spPr>
        <a:xfrm>
          <a:off x="4140446" y="3024908"/>
          <a:ext cx="91440" cy="116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718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BD852-0696-D34C-8E70-374C40E82F88}">
      <dsp:nvSpPr>
        <dsp:cNvPr id="0" name=""/>
        <dsp:cNvSpPr/>
      </dsp:nvSpPr>
      <dsp:spPr>
        <a:xfrm>
          <a:off x="4140446" y="1978560"/>
          <a:ext cx="91440" cy="116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71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47BF0-C3AE-8242-BD77-02E32756358C}">
      <dsp:nvSpPr>
        <dsp:cNvPr id="0" name=""/>
        <dsp:cNvSpPr/>
      </dsp:nvSpPr>
      <dsp:spPr>
        <a:xfrm>
          <a:off x="4140446" y="932212"/>
          <a:ext cx="91440" cy="116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71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40EBF-32D4-A646-80AA-A03E96EBAB87}">
      <dsp:nvSpPr>
        <dsp:cNvPr id="0" name=""/>
        <dsp:cNvSpPr/>
      </dsp:nvSpPr>
      <dsp:spPr>
        <a:xfrm>
          <a:off x="3053799" y="2582"/>
          <a:ext cx="2264734" cy="92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44614-67CA-E143-B191-AFA56705D9E1}">
      <dsp:nvSpPr>
        <dsp:cNvPr id="0" name=""/>
        <dsp:cNvSpPr/>
      </dsp:nvSpPr>
      <dsp:spPr>
        <a:xfrm>
          <a:off x="3098390" y="44944"/>
          <a:ext cx="2264734" cy="92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use of thiazide diuretics, edema or hypovolemia</a:t>
          </a:r>
        </a:p>
      </dsp:txBody>
      <dsp:txXfrm>
        <a:off x="3125618" y="72172"/>
        <a:ext cx="2210278" cy="875173"/>
      </dsp:txXfrm>
    </dsp:sp>
    <dsp:sp modelId="{99CBB516-2A07-8348-B14C-7EF1A3FE2638}">
      <dsp:nvSpPr>
        <dsp:cNvPr id="0" name=""/>
        <dsp:cNvSpPr/>
      </dsp:nvSpPr>
      <dsp:spPr>
        <a:xfrm>
          <a:off x="3053799" y="1048930"/>
          <a:ext cx="2264734" cy="92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BF148-1F2B-0C4F-9E94-0CE89E6B9914}">
      <dsp:nvSpPr>
        <dsp:cNvPr id="0" name=""/>
        <dsp:cNvSpPr/>
      </dsp:nvSpPr>
      <dsp:spPr>
        <a:xfrm>
          <a:off x="3098390" y="1091292"/>
          <a:ext cx="2264734" cy="92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Measure urine osmols/sodium</a:t>
          </a:r>
        </a:p>
      </dsp:txBody>
      <dsp:txXfrm>
        <a:off x="3125618" y="1118520"/>
        <a:ext cx="2210278" cy="875173"/>
      </dsp:txXfrm>
    </dsp:sp>
    <dsp:sp modelId="{2F2F676B-9E0F-BB47-8BC2-1184D3A1C1D4}">
      <dsp:nvSpPr>
        <dsp:cNvPr id="0" name=""/>
        <dsp:cNvSpPr/>
      </dsp:nvSpPr>
      <dsp:spPr>
        <a:xfrm>
          <a:off x="3053799" y="2095279"/>
          <a:ext cx="2264734" cy="92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BEB4B-B2F1-1C43-9D50-4C0ECF30B3CF}">
      <dsp:nvSpPr>
        <dsp:cNvPr id="0" name=""/>
        <dsp:cNvSpPr/>
      </dsp:nvSpPr>
      <dsp:spPr>
        <a:xfrm>
          <a:off x="3098390" y="2137641"/>
          <a:ext cx="2264734" cy="92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Urine Osmol &gt;100</a:t>
          </a:r>
        </a:p>
      </dsp:txBody>
      <dsp:txXfrm>
        <a:off x="3125618" y="2164869"/>
        <a:ext cx="2210278" cy="875173"/>
      </dsp:txXfrm>
    </dsp:sp>
    <dsp:sp modelId="{0B9483E9-7E46-A74D-BA13-980283E6A7CF}">
      <dsp:nvSpPr>
        <dsp:cNvPr id="0" name=""/>
        <dsp:cNvSpPr/>
      </dsp:nvSpPr>
      <dsp:spPr>
        <a:xfrm>
          <a:off x="3053799" y="3141627"/>
          <a:ext cx="2264734" cy="92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6A1BE-B140-5A42-AC41-D82EF93E8012}">
      <dsp:nvSpPr>
        <dsp:cNvPr id="0" name=""/>
        <dsp:cNvSpPr/>
      </dsp:nvSpPr>
      <dsp:spPr>
        <a:xfrm>
          <a:off x="3098390" y="3183989"/>
          <a:ext cx="2264734" cy="92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Urine Sodium &gt;40</a:t>
          </a:r>
        </a:p>
      </dsp:txBody>
      <dsp:txXfrm>
        <a:off x="3125618" y="3211217"/>
        <a:ext cx="2210278" cy="875173"/>
      </dsp:txXfrm>
    </dsp:sp>
    <dsp:sp modelId="{99AEA002-18F9-AA47-9D41-6B50D09D8529}">
      <dsp:nvSpPr>
        <dsp:cNvPr id="0" name=""/>
        <dsp:cNvSpPr/>
      </dsp:nvSpPr>
      <dsp:spPr>
        <a:xfrm>
          <a:off x="699881" y="4187975"/>
          <a:ext cx="2264734" cy="92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A0EB94-23E2-2F48-AE70-EBD17B3E60C5}">
      <dsp:nvSpPr>
        <dsp:cNvPr id="0" name=""/>
        <dsp:cNvSpPr/>
      </dsp:nvSpPr>
      <dsp:spPr>
        <a:xfrm>
          <a:off x="744472" y="4230337"/>
          <a:ext cx="2264734" cy="92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Glucocorticoid deficiency</a:t>
          </a:r>
        </a:p>
      </dsp:txBody>
      <dsp:txXfrm>
        <a:off x="771700" y="4257565"/>
        <a:ext cx="2210278" cy="875173"/>
      </dsp:txXfrm>
    </dsp:sp>
    <dsp:sp modelId="{64896B5A-C99A-A142-BB8C-5EBD126BEF27}">
      <dsp:nvSpPr>
        <dsp:cNvPr id="0" name=""/>
        <dsp:cNvSpPr/>
      </dsp:nvSpPr>
      <dsp:spPr>
        <a:xfrm>
          <a:off x="3053799" y="4187975"/>
          <a:ext cx="2264734" cy="92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06C6F-CB93-5C4C-AEBF-58D40AB4EEF9}">
      <dsp:nvSpPr>
        <dsp:cNvPr id="0" name=""/>
        <dsp:cNvSpPr/>
      </dsp:nvSpPr>
      <dsp:spPr>
        <a:xfrm>
          <a:off x="3098390" y="4230337"/>
          <a:ext cx="2264734" cy="92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SIADH</a:t>
          </a:r>
        </a:p>
      </dsp:txBody>
      <dsp:txXfrm>
        <a:off x="3125618" y="4257565"/>
        <a:ext cx="2210278" cy="875173"/>
      </dsp:txXfrm>
    </dsp:sp>
    <dsp:sp modelId="{5C4B9436-88BB-FE4C-AF87-38DC3FC59413}">
      <dsp:nvSpPr>
        <dsp:cNvPr id="0" name=""/>
        <dsp:cNvSpPr/>
      </dsp:nvSpPr>
      <dsp:spPr>
        <a:xfrm>
          <a:off x="5407717" y="4187975"/>
          <a:ext cx="2264734" cy="92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D4B27-886A-2B4D-891C-0A1F30F26882}">
      <dsp:nvSpPr>
        <dsp:cNvPr id="0" name=""/>
        <dsp:cNvSpPr/>
      </dsp:nvSpPr>
      <dsp:spPr>
        <a:xfrm>
          <a:off x="5452308" y="4230337"/>
          <a:ext cx="2264734" cy="92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Hypothyroid</a:t>
          </a:r>
        </a:p>
      </dsp:txBody>
      <dsp:txXfrm>
        <a:off x="5479536" y="4257565"/>
        <a:ext cx="2210278" cy="87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D56D-E157-42EF-8CF2-49D75C5F079A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70213-6D93-4780-842D-077A679C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NF/sepsis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70213-6D93-4780-842D-077A679CF7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17600"/>
            <a:ext cx="9144000" cy="0"/>
          </a:xfrm>
          <a:prstGeom prst="line">
            <a:avLst/>
          </a:prstGeom>
          <a:noFill/>
          <a:ln w="28575">
            <a:solidFill>
              <a:srgbClr val="8C1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04800"/>
            <a:ext cx="1828800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0213" y="2414588"/>
            <a:ext cx="5892800" cy="1470025"/>
          </a:xfrm>
          <a:ln/>
        </p:spPr>
        <p:txBody>
          <a:bodyPr/>
          <a:lstStyle>
            <a:lvl1pPr>
              <a:lnSpc>
                <a:spcPct val="1100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0213" y="4686300"/>
            <a:ext cx="5892800" cy="274638"/>
          </a:xfrm>
          <a:ln/>
        </p:spPr>
        <p:txBody>
          <a:bodyPr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pPr>
              <a:defRPr/>
            </a:pPr>
            <a:fld id="{6FCE3B76-DE70-4E9B-AB48-ED362D1CB3E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5027" y="6477000"/>
            <a:ext cx="168639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45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12725"/>
            <a:ext cx="8380413" cy="527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009650"/>
            <a:ext cx="8416925" cy="5162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pPr>
              <a:defRPr/>
            </a:pPr>
            <a:fld id="{6FCE3B76-DE70-4E9B-AB48-ED362D1CB3E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14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pPr>
              <a:defRPr/>
            </a:pPr>
            <a:fld id="{6FCE3B76-DE70-4E9B-AB48-ED362D1CB3E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5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009650"/>
            <a:ext cx="4132262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009650"/>
            <a:ext cx="4132263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7513" y="212725"/>
            <a:ext cx="8380413" cy="527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pPr>
              <a:defRPr/>
            </a:pPr>
            <a:fld id="{6FCE3B76-DE70-4E9B-AB48-ED362D1CB3E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0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pPr>
              <a:defRPr/>
            </a:pPr>
            <a:fld id="{6FCE3B76-DE70-4E9B-AB48-ED362D1CB3E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68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pPr>
              <a:defRPr/>
            </a:pPr>
            <a:fld id="{6FCE3B76-DE70-4E9B-AB48-ED362D1CB3E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7513" y="212725"/>
            <a:ext cx="8380413" cy="527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4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01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6050" y="6527800"/>
            <a:ext cx="1033463" cy="177800"/>
          </a:xfrm>
        </p:spPr>
        <p:txBody>
          <a:bodyPr/>
          <a:lstStyle>
            <a:lvl1pPr algn="ctr">
              <a:defRPr sz="1000">
                <a:solidFill>
                  <a:srgbClr val="514F45"/>
                </a:solidFill>
              </a:defRPr>
            </a:lvl1pPr>
          </a:lstStyle>
          <a:p>
            <a:pPr>
              <a:defRPr/>
            </a:pPr>
            <a:fld id="{6FCE3B76-DE70-4E9B-AB48-ED362D1CB3E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78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009650"/>
            <a:ext cx="84169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12725"/>
            <a:ext cx="8512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80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81000" y="6567488"/>
            <a:ext cx="2289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chemeClr val="tx2"/>
              </a:buClr>
              <a:buFont typeface="Wingdings 3" pitchFamily="18" charset="2"/>
              <a:buNone/>
            </a:pPr>
            <a:r>
              <a:rPr lang="en-US" sz="900" i="1" dirty="0">
                <a:solidFill>
                  <a:srgbClr val="000000"/>
                </a:solidFill>
              </a:rPr>
              <a:t>Confidential – For Discussion Purposes Only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6050" y="6527800"/>
            <a:ext cx="1033463" cy="17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514F45"/>
                </a:solidFill>
                <a:cs typeface="+mn-cs"/>
              </a:defRPr>
            </a:lvl1pPr>
          </a:lstStyle>
          <a:p>
            <a:pPr>
              <a:defRPr/>
            </a:pPr>
            <a:fld id="{A6478E7E-0CD3-4A12-8F96-3F187C96BE4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5" r:id="rId7"/>
    <p:sldLayoutId id="2147483676" r:id="rId8"/>
  </p:sldLayoutIdLst>
  <p:hf hdr="0" dt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8C1515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980F08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980F08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980F08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000" b="1">
          <a:solidFill>
            <a:srgbClr val="980F08"/>
          </a:solidFill>
          <a:latin typeface="Verdana" pitchFamily="34" charset="0"/>
        </a:defRPr>
      </a:lvl9pPr>
    </p:titleStyle>
    <p:bodyStyle>
      <a:lvl1pPr marL="284163" indent="-284163" algn="l" rtl="0" eaLnBrk="1" fontAlgn="base" hangingPunct="1">
        <a:spcBef>
          <a:spcPct val="35000"/>
        </a:spcBef>
        <a:spcAft>
          <a:spcPct val="50000"/>
        </a:spcAft>
        <a:buClr>
          <a:srgbClr val="8C1515"/>
        </a:buClr>
        <a:buFont typeface="Wingdings 3" pitchFamily="18" charset="2"/>
        <a:buChar char="}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0563" indent="-292100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282575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Wingdings 3" pitchFamily="18" charset="2"/>
        <a:buChar char="}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82725" indent="-280988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887538" indent="-290513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Wingdings 3" pitchFamily="18" charset="2"/>
        <a:buChar char="}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344738" indent="-290513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600">
          <a:solidFill>
            <a:schemeClr val="tx1"/>
          </a:solidFill>
          <a:latin typeface="+mn-lt"/>
        </a:defRPr>
      </a:lvl6pPr>
      <a:lvl7pPr marL="2801938" indent="-290513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600">
          <a:solidFill>
            <a:schemeClr val="tx1"/>
          </a:solidFill>
          <a:latin typeface="+mn-lt"/>
        </a:defRPr>
      </a:lvl7pPr>
      <a:lvl8pPr marL="3259138" indent="-290513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600">
          <a:solidFill>
            <a:schemeClr val="tx1"/>
          </a:solidFill>
          <a:latin typeface="+mn-lt"/>
        </a:defRPr>
      </a:lvl8pPr>
      <a:lvl9pPr marL="3716338" indent="-290513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guide.ph/userfiles/hyponatremia_final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DB6ED1-327F-48B7-9795-7EDC12EFE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3" y="2414589"/>
            <a:ext cx="5892800" cy="1319212"/>
          </a:xfrm>
        </p:spPr>
        <p:txBody>
          <a:bodyPr/>
          <a:lstStyle/>
          <a:p>
            <a:pPr algn="ctr"/>
            <a:r>
              <a:rPr lang="en-US" sz="3600" dirty="0"/>
              <a:t>Hematology Case Studies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E5934-C767-8A4D-B4D8-F730882C20EE}"/>
              </a:ext>
            </a:extLst>
          </p:cNvPr>
          <p:cNvSpPr txBox="1"/>
          <p:nvPr/>
        </p:nvSpPr>
        <p:spPr>
          <a:xfrm>
            <a:off x="2654231" y="4038600"/>
            <a:ext cx="3941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Rhonda </a:t>
            </a:r>
            <a:r>
              <a:rPr lang="en-US" dirty="0">
                <a:latin typeface="+mj-lt"/>
              </a:rPr>
              <a:t>Hewitt</a:t>
            </a:r>
            <a:r>
              <a:rPr lang="en-US" dirty="0"/>
              <a:t>, MSN, ANP, AOCNP</a:t>
            </a:r>
          </a:p>
          <a:p>
            <a:r>
              <a:rPr lang="en-US" dirty="0"/>
              <a:t>Hematology APP IV</a:t>
            </a:r>
          </a:p>
          <a:p>
            <a:r>
              <a:rPr lang="en-US" dirty="0"/>
              <a:t>Stanford Health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pseudohyponatremia?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caused by hyperlipidemia or hyperproteinemia</a:t>
            </a:r>
          </a:p>
          <a:p>
            <a:r>
              <a:rPr lang="en-US" dirty="0"/>
              <a:t>Patients with multiple myeloma can have severe hyperproteinemia (usually greater than 10 g/dL)</a:t>
            </a:r>
          </a:p>
          <a:p>
            <a:r>
              <a:rPr lang="en-US" dirty="0"/>
              <a:t>Serum is mostly made up of water (97%) and solids such as fats and proteins (7%)</a:t>
            </a:r>
          </a:p>
          <a:p>
            <a:r>
              <a:rPr lang="en-US" dirty="0"/>
              <a:t>Both hyperlipidemia and hyperproteinemia reduce the water content of a given volume of plasma.  </a:t>
            </a:r>
          </a:p>
          <a:p>
            <a:r>
              <a:rPr lang="en-US" dirty="0"/>
              <a:t>Sodium concentration in the water phase is not affected but the sodium concentration per unit of plasma is reduced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looks like the sodium is low when it actually is not. </a:t>
            </a:r>
          </a:p>
          <a:p>
            <a:r>
              <a:rPr lang="en-US" dirty="0"/>
              <a:t>To check for pseudohyponatremia the lab will need to check the sodium using direct-ion selective electrode </a:t>
            </a:r>
            <a:r>
              <a:rPr lang="en-US" b="0" i="0" u="none" strike="noStrik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which directly measures the concentration in the water phase of plasma.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2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11</a:t>
            </a:fld>
            <a:r>
              <a:rPr lang="en-US"/>
              <a:t> 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24D4C4-5A77-8D21-F364-3E2153D6D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341927"/>
              </p:ext>
            </p:extLst>
          </p:nvPr>
        </p:nvGraphicFramePr>
        <p:xfrm>
          <a:off x="908050" y="1397000"/>
          <a:ext cx="701675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36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 is a 76F with h/o COPD and CLL. Came to the ITA today for evaluation of acute on chronic SOB along with fever, cough and fatigue.</a:t>
            </a:r>
          </a:p>
          <a:p>
            <a:r>
              <a:rPr lang="en-US" dirty="0"/>
              <a:t>DL says she has been dealing with PNA for months. For the last six months she has been to her PCP for c/o dyspnea &amp; cough. Endorses smoking and knows she should stop but it is hard after 50 years.  </a:t>
            </a:r>
          </a:p>
          <a:p>
            <a:r>
              <a:rPr lang="en-US" dirty="0"/>
              <a:t>PCP prescribed multiple short courses of medications for her but she is not sure the names. The coughing improved for a while but the dyspnea never fully recovered.  </a:t>
            </a:r>
          </a:p>
          <a:p>
            <a:r>
              <a:rPr lang="en-US" dirty="0"/>
              <a:t>What are you starting to think about as you are learning about this patient?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5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days ago the coughing started up again and she had a fever today for the first time. </a:t>
            </a:r>
          </a:p>
          <a:p>
            <a:r>
              <a:rPr lang="en-US" dirty="0"/>
              <a:t>Denies n/v, HA, confusion, muscle cramps, seizures.  </a:t>
            </a:r>
          </a:p>
          <a:p>
            <a:r>
              <a:rPr lang="en-US" dirty="0"/>
              <a:t>Vitals:  122/80, no orthostatic </a:t>
            </a:r>
            <a:r>
              <a:rPr lang="en-US" dirty="0" err="1"/>
              <a:t>HoTN</a:t>
            </a:r>
            <a:r>
              <a:rPr lang="en-US" dirty="0"/>
              <a:t>. HR 80’s. 38.5C, 94% RA</a:t>
            </a:r>
          </a:p>
          <a:p>
            <a:r>
              <a:rPr lang="en-US" dirty="0"/>
              <a:t>PE: MMM, Expiratory wheezing, no crackles, normal HR, +BS, no edema</a:t>
            </a:r>
          </a:p>
          <a:p>
            <a:r>
              <a:rPr lang="en-US" dirty="0"/>
              <a:t>What are some of the diagnostic studies you anticipate will be ordered?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9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Chest x-ray concerning for pneumonia</a:t>
            </a:r>
          </a:p>
          <a:p>
            <a:r>
              <a:rPr lang="en-US" dirty="0"/>
              <a:t>   Blood work:</a:t>
            </a:r>
          </a:p>
          <a:p>
            <a:pPr lvl="1"/>
            <a:r>
              <a:rPr lang="en-US" dirty="0"/>
              <a:t>WBC </a:t>
            </a:r>
            <a:r>
              <a:rPr lang="en-US" dirty="0">
                <a:solidFill>
                  <a:srgbClr val="FF0000"/>
                </a:solidFill>
              </a:rPr>
              <a:t>11.5, </a:t>
            </a:r>
            <a:r>
              <a:rPr lang="en-US" dirty="0"/>
              <a:t>HGB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13.4,  PLTS 250</a:t>
            </a:r>
          </a:p>
          <a:p>
            <a:pPr lvl="1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Na 129</a:t>
            </a:r>
            <a:r>
              <a:rPr lang="en-US" dirty="0">
                <a:effectLst/>
                <a:latin typeface="Arial" panose="020B0604020202020204" pitchFamily="34" charset="0"/>
              </a:rPr>
              <a:t>, K 4.3, Cl 106, Cr 1.02, Ca 9.0, T-</a:t>
            </a:r>
            <a:r>
              <a:rPr lang="en-US" dirty="0" err="1">
                <a:effectLst/>
                <a:latin typeface="Arial" panose="020B0604020202020204" pitchFamily="34" charset="0"/>
              </a:rPr>
              <a:t>bili</a:t>
            </a:r>
            <a:r>
              <a:rPr lang="en-US" dirty="0">
                <a:effectLst/>
                <a:latin typeface="Arial" panose="020B0604020202020204" pitchFamily="34" charset="0"/>
              </a:rPr>
              <a:t> 0.7, Glucose 90</a:t>
            </a:r>
          </a:p>
          <a:p>
            <a:r>
              <a:rPr lang="en-US" dirty="0"/>
              <a:t>What other lab work would you like to order?</a:t>
            </a:r>
          </a:p>
          <a:p>
            <a:pPr lvl="1"/>
            <a:r>
              <a:rPr lang="en-US" dirty="0"/>
              <a:t>   Serum Osmols: </a:t>
            </a:r>
            <a:r>
              <a:rPr lang="en-US" dirty="0">
                <a:solidFill>
                  <a:srgbClr val="FF0000"/>
                </a:solidFill>
              </a:rPr>
              <a:t>267 </a:t>
            </a:r>
            <a:r>
              <a:rPr lang="en-US" dirty="0" err="1">
                <a:solidFill>
                  <a:srgbClr val="FF0000"/>
                </a:solidFill>
              </a:rPr>
              <a:t>mOsm</a:t>
            </a:r>
            <a:r>
              <a:rPr lang="en-US" dirty="0">
                <a:solidFill>
                  <a:srgbClr val="FF0000"/>
                </a:solidFill>
              </a:rPr>
              <a:t>/Kg </a:t>
            </a:r>
            <a:r>
              <a:rPr lang="en-US" dirty="0"/>
              <a:t>(L)  </a:t>
            </a:r>
          </a:p>
          <a:p>
            <a:pPr lvl="1"/>
            <a:r>
              <a:rPr lang="en-US" dirty="0"/>
              <a:t>   Urine Osmols: </a:t>
            </a:r>
            <a:r>
              <a:rPr lang="en-US" dirty="0">
                <a:solidFill>
                  <a:srgbClr val="FF0000"/>
                </a:solidFill>
              </a:rPr>
              <a:t>566 </a:t>
            </a:r>
            <a:r>
              <a:rPr lang="en-US" dirty="0" err="1">
                <a:solidFill>
                  <a:srgbClr val="FF0000"/>
                </a:solidFill>
              </a:rPr>
              <a:t>mOsm</a:t>
            </a:r>
            <a:r>
              <a:rPr lang="en-US" dirty="0">
                <a:solidFill>
                  <a:srgbClr val="FF0000"/>
                </a:solidFill>
              </a:rPr>
              <a:t>/Kg  </a:t>
            </a:r>
            <a:r>
              <a:rPr lang="en-US" dirty="0"/>
              <a:t>(H)</a:t>
            </a:r>
          </a:p>
          <a:p>
            <a:pPr lvl="1"/>
            <a:r>
              <a:rPr lang="en-US" dirty="0"/>
              <a:t>   Urine Sodium</a:t>
            </a:r>
            <a:r>
              <a:rPr lang="en-US" dirty="0">
                <a:solidFill>
                  <a:srgbClr val="FF0000"/>
                </a:solidFill>
              </a:rPr>
              <a:t>: 80 mmol/L </a:t>
            </a:r>
            <a:r>
              <a:rPr lang="en-US" dirty="0"/>
              <a:t>(H)</a:t>
            </a:r>
          </a:p>
          <a:p>
            <a:r>
              <a:rPr lang="en-US" dirty="0"/>
              <a:t>Sepsis/fever w/u</a:t>
            </a:r>
          </a:p>
        </p:txBody>
      </p:sp>
      <p:pic>
        <p:nvPicPr>
          <p:cNvPr id="5" name="Graphic 4" descr="Water">
            <a:extLst>
              <a:ext uri="{FF2B5EF4-FFF2-40B4-BE49-F238E27FC236}">
                <a16:creationId xmlns:a16="http://schemas.microsoft.com/office/drawing/2014/main" id="{D48BA4BC-8835-065D-251F-57D4CB10B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718" y="3048000"/>
            <a:ext cx="346364" cy="34636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7" name="Graphic 6" descr="Water">
            <a:extLst>
              <a:ext uri="{FF2B5EF4-FFF2-40B4-BE49-F238E27FC236}">
                <a16:creationId xmlns:a16="http://schemas.microsoft.com/office/drawing/2014/main" id="{2C5D9602-3107-9316-DD41-FE1A2C623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020" y="3733800"/>
            <a:ext cx="381000" cy="381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8" name="Graphic 7" descr="Water">
            <a:extLst>
              <a:ext uri="{FF2B5EF4-FFF2-40B4-BE49-F238E27FC236}">
                <a16:creationId xmlns:a16="http://schemas.microsoft.com/office/drawing/2014/main" id="{3757E1AF-1E3B-05FC-EE28-940AFDE56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718" y="3387436"/>
            <a:ext cx="346364" cy="34636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9" name="Graphic 8" descr="Water">
            <a:extLst>
              <a:ext uri="{FF2B5EF4-FFF2-40B4-BE49-F238E27FC236}">
                <a16:creationId xmlns:a16="http://schemas.microsoft.com/office/drawing/2014/main" id="{21998895-B463-FF64-9407-C6789FBF4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036" y="1482436"/>
            <a:ext cx="346364" cy="346364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72183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51" y="304800"/>
            <a:ext cx="8380413" cy="527050"/>
          </a:xfrm>
        </p:spPr>
        <p:txBody>
          <a:bodyPr/>
          <a:lstStyle/>
          <a:p>
            <a:r>
              <a:rPr lang="en-US" dirty="0"/>
              <a:t>Hypotonic Hyponatremia (too much water)…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15</a:t>
            </a:fld>
            <a:r>
              <a:rPr lang="en-US"/>
              <a:t> 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8D798B3-31CB-02C1-E39A-8122AAD50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24150"/>
              </p:ext>
            </p:extLst>
          </p:nvPr>
        </p:nvGraphicFramePr>
        <p:xfrm>
          <a:off x="417513" y="1009650"/>
          <a:ext cx="8416925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39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1009650"/>
            <a:ext cx="4002087" cy="2114550"/>
          </a:xfrm>
          <a:noFill/>
          <a:ln>
            <a:noFill/>
          </a:ln>
          <a:effectLst>
            <a:outerShdw blurRad="1066800" dist="38100" dir="16200000" rotWithShape="0">
              <a:schemeClr val="bg1"/>
            </a:outerShdw>
          </a:effectLst>
        </p:spPr>
        <p:txBody>
          <a:bodyPr/>
          <a:lstStyle/>
          <a:p>
            <a:r>
              <a:rPr lang="en-US" sz="1600" dirty="0"/>
              <a:t>Glucocorticoid Deficiency</a:t>
            </a:r>
          </a:p>
          <a:p>
            <a:pPr lvl="1"/>
            <a:r>
              <a:rPr lang="en-US" sz="1400" dirty="0"/>
              <a:t>Patient has been on multiple “rounds of medications” and feels tired and weak.  Possible she has been on prednisone and/or on steroid inhalers</a:t>
            </a:r>
          </a:p>
          <a:p>
            <a:pPr lvl="2"/>
            <a:r>
              <a:rPr lang="en-US" sz="1400" dirty="0"/>
              <a:t>Adrenal function can be suppressed with 7.5mg prednisolone x3 weeks.  </a:t>
            </a:r>
          </a:p>
          <a:p>
            <a:pPr lvl="2"/>
            <a:r>
              <a:rPr lang="en-US" sz="1400" dirty="0"/>
              <a:t>Consider AM cortisol and ACTH stimulation test</a:t>
            </a:r>
          </a:p>
          <a:p>
            <a:pPr lvl="2"/>
            <a:r>
              <a:rPr lang="en-US" sz="1400" dirty="0"/>
              <a:t>If low, treat with high dose prednisone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C14157A-448D-F170-05C1-53C439ADE1C1}"/>
              </a:ext>
            </a:extLst>
          </p:cNvPr>
          <p:cNvSpPr txBox="1">
            <a:spLocks/>
          </p:cNvSpPr>
          <p:nvPr/>
        </p:nvSpPr>
        <p:spPr bwMode="auto">
          <a:xfrm>
            <a:off x="419858" y="3895725"/>
            <a:ext cx="4102857" cy="1057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spcBef>
                <a:spcPct val="35000"/>
              </a:spcBef>
              <a:spcAft>
                <a:spcPct val="50000"/>
              </a:spcAft>
              <a:buClr>
                <a:srgbClr val="8C1515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92100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7438" indent="-282575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82725" indent="-280988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875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447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6pPr>
            <a:lvl7pPr marL="28019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7pPr>
            <a:lvl8pPr marL="32591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8pPr>
            <a:lvl9pPr marL="37163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Hypothyroidism</a:t>
            </a:r>
          </a:p>
          <a:p>
            <a:pPr lvl="1"/>
            <a:r>
              <a:rPr lang="en-US" sz="1400" kern="0" dirty="0"/>
              <a:t>Check TSH</a:t>
            </a:r>
          </a:p>
          <a:p>
            <a:pPr lvl="1"/>
            <a:r>
              <a:rPr lang="en-US" sz="1400" kern="0" dirty="0"/>
              <a:t>If low treat with hormone replacement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F0AE60D-6D55-3D41-5A2D-8ED930D6BE0C}"/>
              </a:ext>
            </a:extLst>
          </p:cNvPr>
          <p:cNvSpPr txBox="1">
            <a:spLocks/>
          </p:cNvSpPr>
          <p:nvPr/>
        </p:nvSpPr>
        <p:spPr bwMode="auto">
          <a:xfrm>
            <a:off x="412825" y="4953000"/>
            <a:ext cx="4208462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spcBef>
                <a:spcPct val="35000"/>
              </a:spcBef>
              <a:spcAft>
                <a:spcPct val="50000"/>
              </a:spcAft>
              <a:buClr>
                <a:srgbClr val="8C1515"/>
              </a:buClr>
              <a:buFont typeface="Wingdings 3" pitchFamily="18" charset="2"/>
              <a:buChar char="}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0563" indent="-292100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7438" indent="-282575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82725" indent="-280988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875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8C1515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447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6pPr>
            <a:lvl7pPr marL="28019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7pPr>
            <a:lvl8pPr marL="32591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8pPr>
            <a:lvl9pPr marL="3716338" indent="-290513" algn="l" rtl="0" eaLnBrk="1" fontAlgn="base" hangingPunct="1">
              <a:spcBef>
                <a:spcPct val="5000"/>
              </a:spcBef>
              <a:spcAft>
                <a:spcPct val="35000"/>
              </a:spcAft>
              <a:buClr>
                <a:srgbClr val="BA122B"/>
              </a:buClr>
              <a:buFont typeface="Wingdings 3" pitchFamily="18" charset="2"/>
              <a:buChar char="}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SIADH</a:t>
            </a:r>
          </a:p>
          <a:p>
            <a:pPr lvl="1"/>
            <a:r>
              <a:rPr lang="en-US" sz="1400" kern="0" dirty="0"/>
              <a:t>Associated with several cancers, medications, CNS causes and pulmonary diseases</a:t>
            </a:r>
          </a:p>
          <a:p>
            <a:pPr lvl="1"/>
            <a:r>
              <a:rPr lang="en-US" sz="1400" kern="0" dirty="0"/>
              <a:t>Initial treatment includes fluid restriction and workup of underlying cause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162D1C-A7E2-FDAF-4261-E0F1409321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24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86722">
            <a:off x="5006678" y="1619202"/>
            <a:ext cx="3617625" cy="4514515"/>
          </a:xfrm>
          <a:prstGeom prst="rect">
            <a:avLst/>
          </a:prstGeom>
          <a:effectLst>
            <a:outerShdw dir="4560000" algn="ctr" rotWithShape="0">
              <a:srgbClr val="000000">
                <a:alpha val="35005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17886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7D86-2FD3-694E-B91F-ED9E333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4E97-AB97-D148-BAC8-8EBC500B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YZ is a 44yo woman with relapsed AML dx in 2013 s/p relapse in 2014, s/p myeloablative double umbilical cord transplant (2015) c/b fulminant liver failure after reactivation of hepatitis B s/p liver transplant in 2018, CKD, penicillin allergy, and now relapsed AML (Sep 2023) currently on Decitabine/Ven recently admitted to the ITA for labs, IV hydration, &amp; possible transfusion but her husband calls from the parking lot to cancel her appt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she feels poorly &amp; just wants to go home to rest</a:t>
            </a: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What is your first response?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68D9-0347-DB42-944E-302FBCD9F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17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7D86-2FD3-694E-B91F-ED9E333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4E97-AB97-D148-BAC8-8EBC500B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Last seen by your colleague in ITA 2 days ago when she presented for her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ambisome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therapy. At that time her Cr was elevated </a:t>
            </a:r>
          </a:p>
          <a:p>
            <a:pPr lvl="1"/>
            <a:r>
              <a:rPr lang="en-US" sz="1800" dirty="0" err="1">
                <a:ea typeface="Calibri" panose="020F0502020204030204" pitchFamily="34" charset="0"/>
                <a:sym typeface="Wingdings" pitchFamily="2" charset="2"/>
              </a:rPr>
              <a:t>ambisome</a:t>
            </a:r>
            <a:r>
              <a:rPr lang="en-US" sz="1800" dirty="0">
                <a:ea typeface="Calibri" panose="020F0502020204030204" pitchFamily="34" charset="0"/>
                <a:sym typeface="Wingdings" pitchFamily="2" charset="2"/>
              </a:rPr>
              <a:t> held (QMWF)</a:t>
            </a:r>
            <a:endParaRPr lang="en-US" sz="1800" dirty="0">
              <a:ea typeface="Calibri" panose="020F0502020204030204" pitchFamily="34" charset="0"/>
            </a:endParaRPr>
          </a:p>
          <a:p>
            <a:pPr lvl="1"/>
            <a:r>
              <a:rPr lang="en-US" sz="1800" dirty="0">
                <a:ea typeface="Calibri" panose="020F0502020204030204" pitchFamily="34" charset="0"/>
              </a:rPr>
              <a:t>2L NS IVF given</a:t>
            </a:r>
          </a:p>
          <a:p>
            <a:pPr lvl="1"/>
            <a:r>
              <a:rPr lang="en-US" sz="1800" dirty="0">
                <a:ea typeface="Calibri" panose="020F0502020204030204" pitchFamily="34" charset="0"/>
              </a:rPr>
              <a:t>Pt to push po fluids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68D9-0347-DB42-944E-302FBCD9F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18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1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7D86-2FD3-694E-B91F-ED9E333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4E97-AB97-D148-BAC8-8EBC500B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since hospital discharge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has progressive fatigue &amp; worsening dry cough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last night she had some mild shaking chills which resolved spontaneously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no fevers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she is drinking 4L of water daily; only water, no other fluids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not able to eat as it causes a burning sensation in her stomach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no appetite but no n/v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no known sick contacts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normal bowels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no skin lesions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no other localizing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s&amp;s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of infection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- no other complaints</a:t>
            </a:r>
            <a:endParaRPr lang="en-US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68D9-0347-DB42-944E-302FBCD9F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19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3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04800"/>
            <a:ext cx="8380413" cy="527050"/>
          </a:xfrm>
        </p:spPr>
        <p:txBody>
          <a:bodyPr/>
          <a:lstStyle/>
          <a:p>
            <a:r>
              <a:rPr lang="en-US" dirty="0"/>
              <a:t>Case Study #1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2</a:t>
            </a:fld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 is a 70 year old female with PMH </a:t>
            </a:r>
            <a:r>
              <a:rPr lang="en-US" dirty="0">
                <a:effectLst/>
                <a:latin typeface="Arial" panose="020B0604020202020204" pitchFamily="34" charset="0"/>
              </a:rPr>
              <a:t>papillary thyroid carcinoma s/p total thyroidectomy (2012) and Radioiodine Ablation who presents with a recent diagnosis of IgG lambda multiple myeloma  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Comes to the ITA for C1D1 Daratumumab-</a:t>
            </a:r>
            <a:r>
              <a:rPr lang="en-US" dirty="0" err="1">
                <a:effectLst/>
                <a:latin typeface="Arial" panose="020B0604020202020204" pitchFamily="34" charset="0"/>
              </a:rPr>
              <a:t>Velcade</a:t>
            </a:r>
            <a:r>
              <a:rPr lang="en-US" dirty="0">
                <a:effectLst/>
                <a:latin typeface="Arial" panose="020B0604020202020204" pitchFamily="34" charset="0"/>
              </a:rPr>
              <a:t>-Dexamethasone</a:t>
            </a:r>
          </a:p>
          <a:p>
            <a:r>
              <a:rPr lang="en-US" dirty="0"/>
              <a:t>Vitals: BP 145/71, HR 64, Resp 17, Temp 36.5, O2 97% RA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Exam: Unremarkable with the exception of lower back pain and right hip pain.  Denies n/v/d/c.  States she is drinking around 1L/day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Labs:</a:t>
            </a:r>
          </a:p>
          <a:p>
            <a:pPr lvl="1"/>
            <a:r>
              <a:rPr lang="en-US" dirty="0"/>
              <a:t>WBC 5.7, HGB 12.4, HCT 37.6, PLTS 267, ANC 3.32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Na 123, K 5.0, Cl 93, Cr 0.77, Ca 7.9, T-</a:t>
            </a:r>
            <a:r>
              <a:rPr lang="en-US" dirty="0" err="1">
                <a:effectLst/>
                <a:latin typeface="Arial" panose="020B0604020202020204" pitchFamily="34" charset="0"/>
              </a:rPr>
              <a:t>bili</a:t>
            </a:r>
            <a:r>
              <a:rPr lang="en-US" dirty="0">
                <a:effectLst/>
                <a:latin typeface="Arial" panose="020B0604020202020204" pitchFamily="34" charset="0"/>
              </a:rPr>
              <a:t> 0.4, Total Protein 10.6, Globulin 7.0, Glucose 77</a:t>
            </a:r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4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C534-9BC7-9F46-B53E-5AA64D37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CC047F-1B97-DB4D-ABC0-7CF3F3176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110947"/>
              </p:ext>
            </p:extLst>
          </p:nvPr>
        </p:nvGraphicFramePr>
        <p:xfrm>
          <a:off x="417513" y="1066800"/>
          <a:ext cx="6400800" cy="1188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172435786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22846800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949771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122/82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Comment: standard adult size BP cuff.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20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Pulse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09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36.8 °C (98.2 °F) (Oral)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2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73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51.4 kg (113 lb 5.1 oz)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Comment: without shoes.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477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SpO2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55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BMI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47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18.88 kg/m²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128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34085-9E92-4C4D-86F9-F3A37878C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20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C0108C5-C25C-FB4B-87F3-C0702FD04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8062" y="-1928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 Vitals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4CC30-8FB4-6440-AE8B-38DE03E9E9AB}"/>
              </a:ext>
            </a:extLst>
          </p:cNvPr>
          <p:cNvSpPr txBox="1"/>
          <p:nvPr/>
        </p:nvSpPr>
        <p:spPr>
          <a:xfrm>
            <a:off x="304799" y="2690927"/>
            <a:ext cx="8380413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Gen: petite woman sitting in bed in NAD. She has a frequent dry cough. No work of breathing &amp; doesn't appear SOB but clearly struggling not to have coughing episode (triggered by deep breaths &amp; talking)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HEENT: mild erythema posterior pharynx, no lesions or exudate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Chest: CTAB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 RRR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ABD: benign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 no edema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Neuro: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nonfocal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7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1378-FEAD-AC46-943D-24751A55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28DC-49E4-0146-83C8-B110263F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worried about?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BDED6-25B2-E644-92D9-584100249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21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1378-FEAD-AC46-943D-24751A55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28DC-49E4-0146-83C8-B110263F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122 </a:t>
            </a:r>
          </a:p>
          <a:p>
            <a:r>
              <a:rPr lang="en-US" dirty="0"/>
              <a:t>K 3.1</a:t>
            </a:r>
          </a:p>
          <a:p>
            <a:r>
              <a:rPr lang="en-US" dirty="0"/>
              <a:t>Cr 1.89 (down from 2.1 2 days ago)</a:t>
            </a:r>
          </a:p>
          <a:p>
            <a:r>
              <a:rPr lang="en-US" dirty="0"/>
              <a:t>Lactate 0.8</a:t>
            </a:r>
          </a:p>
          <a:p>
            <a:r>
              <a:rPr lang="en-US" dirty="0"/>
              <a:t>WBC 0.9, ANC 220</a:t>
            </a:r>
          </a:p>
          <a:p>
            <a:r>
              <a:rPr lang="en-US" dirty="0"/>
              <a:t>Urine </a:t>
            </a:r>
            <a:r>
              <a:rPr lang="en-US" dirty="0" err="1"/>
              <a:t>osm</a:t>
            </a:r>
            <a:r>
              <a:rPr lang="en-US" dirty="0"/>
              <a:t> 93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mosmol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/kg (L)</a:t>
            </a:r>
          </a:p>
          <a:p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Urine Na 22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mEq</a:t>
            </a: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/L (L)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BDED6-25B2-E644-92D9-584100249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22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3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40DE-AAFC-8346-869D-ADAA54C9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C496-1484-EC47-BAC7-2C073CB49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Patient’s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hyponatremia is likely multifactorial including too much free water intake as well as an untreated pulmonary process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</a:rPr>
              <a:t>She was admitted to SHC for water intoxication &amp; Na was corrected with free water restriction &amp; hypertonic saline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FE570-37F7-8048-88F2-5170D0D91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23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43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4F72-9D38-8F4B-ADE5-99AE7BFC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999D-2F12-644C-95FF-45169E616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Hyponatremia is common in the oncology setting</a:t>
            </a:r>
          </a:p>
          <a:p>
            <a:r>
              <a:rPr lang="en-US" dirty="0"/>
              <a:t>Poor po intake &amp;/or fluid losses are frequent contributing factors but are often not the only potential contributors</a:t>
            </a:r>
          </a:p>
          <a:p>
            <a:r>
              <a:rPr lang="en-US" dirty="0"/>
              <a:t>The diagnostic approach to hyponatremia begins with a thorough knowledge of the patient &amp; treatment but the physical exam is critical to accurate diagnosis &amp; management</a:t>
            </a:r>
          </a:p>
          <a:p>
            <a:r>
              <a:rPr lang="en-US" dirty="0"/>
              <a:t>Consider asking for an “APP evaluation” for any hyponatremic patient who has not already had an in-person appointment if the cause for hyponatremia isn’t obvious &amp;/or if the </a:t>
            </a:r>
            <a:r>
              <a:rPr lang="en-US" dirty="0" err="1"/>
              <a:t>pt</a:t>
            </a:r>
            <a:r>
              <a:rPr lang="en-US" dirty="0"/>
              <a:t> is symptomatic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E7AC-4DC1-7E44-AC69-C3990EC55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24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58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 flipV="1">
            <a:off x="381000" y="1154524"/>
            <a:ext cx="3429000" cy="469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3200" dirty="0">
              <a:cs typeface="Arial" charset="0"/>
            </a:endParaRP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51692" y="1295400"/>
            <a:ext cx="8153400" cy="54291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Kyle is a 22 </a:t>
            </a:r>
            <a:r>
              <a:rPr lang="en-US" sz="2400" dirty="0" err="1">
                <a:cs typeface="Arial" charset="0"/>
              </a:rPr>
              <a:t>yo</a:t>
            </a:r>
            <a:r>
              <a:rPr lang="en-US" sz="2400" dirty="0">
                <a:cs typeface="Arial" charset="0"/>
              </a:rPr>
              <a:t> male with ALL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C1D9 Remission Consolidation per Alliance protocol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2 days of sore throat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Brought into ED by parents who found him on the floor, unarousable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Exam:</a:t>
            </a: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Looks ill</a:t>
            </a: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Drowsy, incoherent</a:t>
            </a: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Cold peripheries</a:t>
            </a: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T36C, pulse thready at 141, BP 74/42, RR24, O2 90%</a:t>
            </a: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Grade 2 mucositis, chest CTAB, abdomen benign</a:t>
            </a: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PICC site without erythema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DAFF2-4AD4-4C44-8E5F-BA216F7BF3FF}"/>
              </a:ext>
            </a:extLst>
          </p:cNvPr>
          <p:cNvSpPr txBox="1"/>
          <p:nvPr/>
        </p:nvSpPr>
        <p:spPr>
          <a:xfrm>
            <a:off x="6572699" y="508193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8C1515"/>
                </a:solidFill>
              </a:rPr>
              <a:t>Case #4</a:t>
            </a:r>
          </a:p>
        </p:txBody>
      </p:sp>
    </p:spTree>
    <p:extLst>
      <p:ext uri="{BB962C8B-B14F-4D97-AF65-F5344CB8AC3E}">
        <p14:creationId xmlns:p14="http://schemas.microsoft.com/office/powerpoint/2010/main" val="242880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3200" dirty="0">
              <a:cs typeface="Arial" charset="0"/>
            </a:endParaRP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1878783"/>
            <a:ext cx="8153400" cy="2031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What are you most concerned about?</a:t>
            </a:r>
            <a:endParaRPr lang="en-US" sz="2000" dirty="0">
              <a:cs typeface="Arial" charset="0"/>
            </a:endParaRP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1. neutropenic fever/sepsis</a:t>
            </a: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2. pulmonary embolism</a:t>
            </a:r>
          </a:p>
          <a:p>
            <a:pPr marL="976313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3. overdose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E8E02-FC69-6D40-8094-380D724A955E}"/>
              </a:ext>
            </a:extLst>
          </p:cNvPr>
          <p:cNvSpPr txBox="1"/>
          <p:nvPr/>
        </p:nvSpPr>
        <p:spPr>
          <a:xfrm>
            <a:off x="6248400" y="536061"/>
            <a:ext cx="228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C1515"/>
                </a:solidFill>
              </a:rPr>
              <a:t>Case #4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3774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1751013"/>
            <a:ext cx="8153400" cy="22159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Up to 80% of hematology patients will have NF at least once</a:t>
            </a:r>
            <a:r>
              <a:rPr lang="en-US" sz="2400" baseline="30000" dirty="0">
                <a:cs typeface="Arial" charset="0"/>
              </a:rPr>
              <a:t>6</a:t>
            </a:r>
            <a:endParaRPr lang="en-US" sz="24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10-50% in solid tumor patients</a:t>
            </a:r>
            <a:r>
              <a:rPr lang="en-US" sz="2400" baseline="30000" dirty="0">
                <a:cs typeface="Arial" charset="0"/>
              </a:rPr>
              <a:t>6</a:t>
            </a:r>
            <a:endParaRPr lang="en-US" sz="24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Likelihood of fever increases with duration &amp; severity of neutropenia as well as the rate of decline in the ANC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Most therapies associated with a count nadir at 7-10 days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FEC96-BBF1-3742-9FC8-7FB7CDCFB36B}"/>
              </a:ext>
            </a:extLst>
          </p:cNvPr>
          <p:cNvSpPr txBox="1"/>
          <p:nvPr/>
        </p:nvSpPr>
        <p:spPr>
          <a:xfrm>
            <a:off x="381000" y="5867400"/>
            <a:ext cx="7996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 Rosenberg PS, Alter BP, </a:t>
            </a:r>
            <a:r>
              <a:rPr lang="en-US" sz="1400" dirty="0" err="1"/>
              <a:t>Bolyard</a:t>
            </a:r>
            <a:r>
              <a:rPr lang="en-US" sz="1400" dirty="0"/>
              <a:t> AA, et al. The incidence of leukemia and mortality from sepsis in patients with severe congenital neutropenia receiving long-term G-CSF therapy. </a:t>
            </a:r>
            <a:r>
              <a:rPr lang="en-US" sz="1400" i="1" dirty="0"/>
              <a:t>Blood. </a:t>
            </a:r>
            <a:r>
              <a:rPr lang="en-US" sz="1400" dirty="0"/>
              <a:t>2006;107(12):4628–35</a:t>
            </a:r>
          </a:p>
        </p:txBody>
      </p:sp>
    </p:spTree>
    <p:extLst>
      <p:ext uri="{BB962C8B-B14F-4D97-AF65-F5344CB8AC3E}">
        <p14:creationId xmlns:p14="http://schemas.microsoft.com/office/powerpoint/2010/main" val="1290683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1751013"/>
            <a:ext cx="8153400" cy="31193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Only find a source in 20-35% of cases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Fever might be d/t underlying disease (</a:t>
            </a:r>
            <a:r>
              <a:rPr lang="en-US" sz="2200" dirty="0" err="1">
                <a:cs typeface="Arial" charset="0"/>
              </a:rPr>
              <a:t>eg</a:t>
            </a:r>
            <a:r>
              <a:rPr lang="en-US" sz="2200" dirty="0">
                <a:cs typeface="Arial" charset="0"/>
              </a:rPr>
              <a:t> leukemia), mucositis, toxicity of therapy, or other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If bacterial source, it is most likely to be endogenous </a:t>
            </a:r>
            <a:r>
              <a:rPr lang="en-US" sz="2400" dirty="0" err="1">
                <a:cs typeface="Arial" charset="0"/>
              </a:rPr>
              <a:t>ie</a:t>
            </a:r>
            <a:r>
              <a:rPr lang="en-US" sz="2400" dirty="0">
                <a:cs typeface="Arial" charset="0"/>
              </a:rPr>
              <a:t> bacteria that normally lives somewhere got somewhere it is not supposed to be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Gut, respiratory tract, skin are common sources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Also consider GU &amp; line associated sources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BFEC96-BBF1-3742-9FC8-7FB7CDCFB36B}"/>
              </a:ext>
            </a:extLst>
          </p:cNvPr>
          <p:cNvSpPr txBox="1"/>
          <p:nvPr/>
        </p:nvSpPr>
        <p:spPr>
          <a:xfrm>
            <a:off x="381000" y="5867400"/>
            <a:ext cx="7996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Rosenberg PS, Alter BP, </a:t>
            </a:r>
            <a:r>
              <a:rPr lang="en-US" sz="1400" dirty="0" err="1"/>
              <a:t>Bolyard</a:t>
            </a:r>
            <a:r>
              <a:rPr lang="en-US" sz="1400" dirty="0"/>
              <a:t> AA, et al. The incidence of leukemia and mortality from sepsis in patients with severe congenital neutropenia receiving long-term G-CSF therapy. </a:t>
            </a:r>
            <a:r>
              <a:rPr lang="en-US" sz="1400" i="1" dirty="0"/>
              <a:t>Blood. </a:t>
            </a:r>
            <a:r>
              <a:rPr lang="en-US" sz="1400" dirty="0"/>
              <a:t>2006;107(12):4628–35</a:t>
            </a:r>
          </a:p>
        </p:txBody>
      </p:sp>
    </p:spTree>
    <p:extLst>
      <p:ext uri="{BB962C8B-B14F-4D97-AF65-F5344CB8AC3E}">
        <p14:creationId xmlns:p14="http://schemas.microsoft.com/office/powerpoint/2010/main" val="2708994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1751013"/>
            <a:ext cx="8153400" cy="49244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Fever: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A single oral temp &gt; or = 38.3C without signs of noninfectious causes of increased temperature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Or a temp of &gt; or = 38C sustained for 60 min in a patient with ANC &lt;500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cs typeface="Arial" charset="0"/>
              </a:rPr>
              <a:t>Neutropenia: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Mild neutropenia		ANC 1000-1500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Moderate Neutropenia 	ANC 500-999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Severe Neutropenia	ANC 100-499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Profound Neutropenia	ANC &lt; 100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42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Hyponatremia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 of body water in relation to sodium content </a:t>
            </a:r>
          </a:p>
          <a:p>
            <a:r>
              <a:rPr lang="en-US" dirty="0"/>
              <a:t>Serum sodium less than 135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U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sually caused by a failure to excrete water normally </a:t>
            </a:r>
          </a:p>
          <a:p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In 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healthy individuals, the ingestion of water does not lead to hyponatremia because suppressed release of antidiuretic hormone (ADH), also called vasopressin, allows excess water to be excreted in a dilute urine</a:t>
            </a:r>
          </a:p>
          <a:p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Many people will have one clear reason for hyponatremia but cancer patients often have more than one contributing factor</a:t>
            </a:r>
          </a:p>
          <a:p>
            <a:pPr lvl="1"/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Volume depletion (poor po intake, vomiting, diarrhea), infection, SIADH (r/t disease or therapies), adrenal insufficiency, </a:t>
            </a:r>
            <a:r>
              <a:rPr lang="en-US" dirty="0" err="1">
                <a:solidFill>
                  <a:srgbClr val="232323"/>
                </a:solidFill>
                <a:latin typeface="Noto Sans" panose="020B0502040504020204" pitchFamily="34" charset="0"/>
              </a:rPr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60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1751013"/>
            <a:ext cx="8153400" cy="52568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Physical exam 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Drowsy, decreased LOC, confusion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Ill appearing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Cold peripheries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Localizing symptoms </a:t>
            </a:r>
            <a:r>
              <a:rPr lang="en-US" sz="2200" dirty="0">
                <a:cs typeface="Arial" charset="0"/>
                <a:sym typeface="Wingdings" pitchFamily="2" charset="2"/>
              </a:rPr>
              <a:t> skin lesion, mucositis, </a:t>
            </a:r>
            <a:r>
              <a:rPr lang="en-US" sz="2200" dirty="0" err="1">
                <a:cs typeface="Arial" charset="0"/>
                <a:sym typeface="Wingdings" pitchFamily="2" charset="2"/>
              </a:rPr>
              <a:t>uri</a:t>
            </a:r>
            <a:r>
              <a:rPr lang="en-US" sz="2200" dirty="0">
                <a:cs typeface="Arial" charset="0"/>
                <a:sym typeface="Wingdings" pitchFamily="2" charset="2"/>
              </a:rPr>
              <a:t> </a:t>
            </a:r>
            <a:r>
              <a:rPr lang="en-US" sz="2200" dirty="0" err="1">
                <a:cs typeface="Arial" charset="0"/>
                <a:sym typeface="Wingdings" pitchFamily="2" charset="2"/>
              </a:rPr>
              <a:t>sx</a:t>
            </a:r>
            <a:r>
              <a:rPr lang="en-US" sz="2200" dirty="0">
                <a:cs typeface="Arial" charset="0"/>
                <a:sym typeface="Wingdings" pitchFamily="2" charset="2"/>
              </a:rPr>
              <a:t>, cough, belly pain, dysuria, diarrhea or constipation, </a:t>
            </a:r>
            <a:r>
              <a:rPr lang="en-US" sz="2200" dirty="0" err="1">
                <a:cs typeface="Arial" charset="0"/>
                <a:sym typeface="Wingdings" pitchFamily="2" charset="2"/>
              </a:rPr>
              <a:t>etc</a:t>
            </a:r>
            <a:endParaRPr lang="en-US" sz="22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VS </a:t>
            </a:r>
            <a:r>
              <a:rPr lang="en-US" sz="2400" dirty="0">
                <a:cs typeface="Arial" charset="0"/>
                <a:sym typeface="Wingdings" pitchFamily="2" charset="2"/>
              </a:rPr>
              <a:t> not always febrile!</a:t>
            </a:r>
            <a:r>
              <a:rPr lang="en-US" sz="2400" dirty="0">
                <a:cs typeface="Arial" charset="0"/>
              </a:rPr>
              <a:t> 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Hypotensive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Tachycardic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Tachypneic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charset="0"/>
            </a:endParaRPr>
          </a:p>
          <a:p>
            <a:pPr lvl="1" indent="0">
              <a:buNone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2737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1751013"/>
            <a:ext cx="8153400" cy="38164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cs typeface="Arial" charset="0"/>
              </a:rPr>
              <a:t>Panculture</a:t>
            </a:r>
            <a:r>
              <a:rPr lang="en-US" sz="2400" dirty="0">
                <a:cs typeface="Arial" charset="0"/>
              </a:rPr>
              <a:t> (blood, urine, COVID)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  <a:sym typeface="Wingdings" pitchFamily="2" charset="2"/>
              </a:rPr>
              <a:t>CBCD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  <a:sym typeface="Wingdings" pitchFamily="2" charset="2"/>
              </a:rPr>
              <a:t>CMP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  <a:sym typeface="Wingdings" pitchFamily="2" charset="2"/>
              </a:rPr>
              <a:t>Lactate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cs typeface="Arial" charset="0"/>
                <a:sym typeface="Wingdings" pitchFamily="2" charset="2"/>
              </a:rPr>
              <a:t>Coags</a:t>
            </a:r>
            <a:endParaRPr lang="en-US" sz="2400" dirty="0">
              <a:cs typeface="Arial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Localizing symptoms? </a:t>
            </a:r>
            <a:r>
              <a:rPr lang="en-US" sz="2400" dirty="0">
                <a:cs typeface="Arial" charset="0"/>
                <a:sym typeface="Wingdings" pitchFamily="2" charset="2"/>
              </a:rPr>
              <a:t> skin, sputum, stool, resp DFA, imaging such as abdominal u/s vs CT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  <a:sym typeface="Wingdings" pitchFamily="2" charset="2"/>
              </a:rPr>
              <a:t>If respiratory symptoms  CXR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  <a:sym typeface="Wingdings" pitchFamily="2" charset="2"/>
              </a:rPr>
              <a:t>May be clear d/t lack of inflammatory response</a:t>
            </a:r>
            <a:endParaRPr lang="en-US" sz="2200" dirty="0">
              <a:cs typeface="Arial" charset="0"/>
            </a:endParaRP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5494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 – Assess Risk Level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2057383"/>
            <a:ext cx="8153400" cy="27884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High risk patients are those with any of the following: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Anticipated, prolonged (&gt;7 days) &amp; profound neutropenia 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Clinically unstable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Significant medical comorbidities including hypotension, pneumonia, new-onset abdominal pain, or neurologic changes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Sometimes this is your gut feeling </a:t>
            </a:r>
            <a:r>
              <a:rPr lang="en-US" sz="2000" dirty="0" err="1">
                <a:cs typeface="Arial" charset="0"/>
              </a:rPr>
              <a:t>eg</a:t>
            </a:r>
            <a:r>
              <a:rPr lang="en-US" sz="2000" dirty="0">
                <a:cs typeface="Arial" charset="0"/>
              </a:rPr>
              <a:t> “patient looks toxic”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7398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 – Assess Risk Level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2057383"/>
            <a:ext cx="8153400" cy="46351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Low risk patients are those with any of the following: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Brief duration of neutropenia (&lt; 7 days)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ANC &gt; 100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Normal CXR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Outpatient status at fever onset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No associated acute comorbid illness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No hepatic or renal insufficiency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Early evidence of bone marrow recovery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cs typeface="Arial" charset="0"/>
            </a:endParaRP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cs typeface="Arial" charset="0"/>
            </a:endParaRP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6233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5482" y="120575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 – Assess Risk Level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5482" y="6037216"/>
            <a:ext cx="6096000" cy="738664"/>
          </a:xfrm>
        </p:spPr>
        <p:txBody>
          <a:bodyPr/>
          <a:lstStyle/>
          <a:p>
            <a:pPr lvl="1" indent="0">
              <a:buNone/>
              <a:defRPr/>
            </a:pPr>
            <a:r>
              <a:rPr lang="en-US" sz="2400" dirty="0">
                <a:cs typeface="Arial" charset="0"/>
              </a:rPr>
              <a:t>A high MASCC score is associated with better prognosis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3CB9412-9DF9-0540-9BF8-57CC15A7E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703680"/>
            <a:ext cx="6858001" cy="43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7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 – Assess Risk Level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2057383"/>
            <a:ext cx="8153400" cy="37302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Historically most NF patients were always admitted to the hospital but this isn’t always the case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Patient preferences/life expectancy </a:t>
            </a:r>
            <a:r>
              <a:rPr lang="en-US" sz="2200" dirty="0" err="1">
                <a:cs typeface="Arial" charset="0"/>
              </a:rPr>
              <a:t>eg</a:t>
            </a:r>
            <a:r>
              <a:rPr lang="en-US" sz="2200" dirty="0">
                <a:cs typeface="Arial" charset="0"/>
              </a:rPr>
              <a:t> older AML patients on HMA + Ven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Increased risk of nosocomial infections for NF pts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No beds in the hospital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ITA open 7 days/</a:t>
            </a:r>
            <a:r>
              <a:rPr lang="en-US" sz="2200" dirty="0" err="1">
                <a:cs typeface="Arial" charset="0"/>
              </a:rPr>
              <a:t>wk</a:t>
            </a:r>
            <a:r>
              <a:rPr lang="en-US" sz="2200" dirty="0">
                <a:cs typeface="Arial" charset="0"/>
              </a:rPr>
              <a:t> 7am-9pm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Ability to give IV </a:t>
            </a:r>
            <a:r>
              <a:rPr lang="en-US" sz="2400" dirty="0" err="1">
                <a:cs typeface="Arial" charset="0"/>
              </a:rPr>
              <a:t>antibx</a:t>
            </a:r>
            <a:r>
              <a:rPr lang="en-US" sz="2400" dirty="0">
                <a:cs typeface="Arial" charset="0"/>
              </a:rPr>
              <a:t>, antivirals, antifungals in </a:t>
            </a:r>
            <a:r>
              <a:rPr lang="en-US" sz="2400" dirty="0" err="1">
                <a:cs typeface="Arial" charset="0"/>
              </a:rPr>
              <a:t>outpt</a:t>
            </a:r>
            <a:r>
              <a:rPr lang="en-US" sz="2400" dirty="0">
                <a:cs typeface="Arial" charset="0"/>
              </a:rPr>
              <a:t> setting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00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Neutropenic Fever – Assess Risk Level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1828801"/>
            <a:ext cx="8153400" cy="4421210"/>
          </a:xfrm>
        </p:spPr>
        <p:txBody>
          <a:bodyPr/>
          <a:lstStyle/>
          <a:p>
            <a:pPr lvl="1" indent="0">
              <a:buNone/>
              <a:defRPr/>
            </a:pPr>
            <a:endParaRPr lang="en-US" sz="22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In general: 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High risk patients should be admitted to the hospital for empiric therapy &amp; close observation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Low risk patients may be candidates for oral empiric therapy &amp; may be managed in the outpatient setting with close follow up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You are almost never wrong if you err on the side of caution</a:t>
            </a:r>
            <a:endParaRPr lang="en-US" sz="1800" dirty="0">
              <a:cs typeface="Arial" charset="0"/>
            </a:endParaRP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cs typeface="Arial" charset="0"/>
            </a:endParaRP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919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22526-8FD4-5340-BD73-6C3FA7D5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37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36AC9B-AA78-A341-AB7B-22F8732B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F66F2ED-C389-A643-9247-A11A1B22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9" y="0"/>
            <a:ext cx="518451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B8FA7-25E2-4F4C-81DA-10BFA56A80CC}"/>
              </a:ext>
            </a:extLst>
          </p:cNvPr>
          <p:cNvSpPr txBox="1"/>
          <p:nvPr/>
        </p:nvSpPr>
        <p:spPr>
          <a:xfrm>
            <a:off x="26894" y="952500"/>
            <a:ext cx="3609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Time-dependent algorithm for the initial assessment &amp; management of cancer patients with neutropenic fever &amp; suspected sepsis syndrome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20C89-42A9-AA46-AE09-0F426551E0ED}"/>
              </a:ext>
            </a:extLst>
          </p:cNvPr>
          <p:cNvSpPr txBox="1"/>
          <p:nvPr/>
        </p:nvSpPr>
        <p:spPr>
          <a:xfrm>
            <a:off x="147637" y="5868609"/>
            <a:ext cx="300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Uptodate.com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5468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22526-8FD4-5340-BD73-6C3FA7D5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38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36AC9B-AA78-A341-AB7B-22F8732B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7288658-4CE7-D745-93BB-978AE6091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6" y="41031"/>
            <a:ext cx="8512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6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4F72-9D38-8F4B-ADE5-99AE7BFC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999D-2F12-644C-95FF-45169E616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  <a:defRPr/>
            </a:pPr>
            <a:endParaRPr lang="en-US" sz="1800" dirty="0">
              <a:cs typeface="Arial" charset="0"/>
            </a:endParaRPr>
          </a:p>
          <a:p>
            <a:r>
              <a:rPr lang="en-US" sz="1800" dirty="0">
                <a:cs typeface="Arial" charset="0"/>
              </a:rPr>
              <a:t>KS is a 57yo woman with RRMM diagnosed 4yrs ago &amp; treated with multiple lines of therapy. </a:t>
            </a:r>
            <a:r>
              <a:rPr lang="en-US" altLang="en-US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Most recently treated with carfilzomib which required multiple dose reductions d/t </a:t>
            </a:r>
            <a:r>
              <a:rPr lang="en-US" altLang="en-US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ae’s</a:t>
            </a:r>
            <a:r>
              <a:rPr lang="en-US" altLang="en-US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(thrombocytopenia &amp; HTN) &amp; ultimately discontinued (~2mo ago) d/t </a:t>
            </a:r>
            <a:r>
              <a:rPr lang="en-US" altLang="en-US" sz="18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presyncopal</a:t>
            </a:r>
            <a:r>
              <a:rPr lang="en-US" altLang="en-US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episodes &amp; poor myeloma control </a:t>
            </a:r>
            <a:r>
              <a:rPr lang="en-US" dirty="0"/>
              <a:t>intake &amp;/or fluid losses are frequent contributing factors but are often not the only potential contributors</a:t>
            </a:r>
          </a:p>
          <a:p>
            <a:r>
              <a:rPr lang="en-US" sz="1800" dirty="0">
                <a:cs typeface="Arial" charset="0"/>
              </a:rPr>
              <a:t>6 months ago she had pain in her left upper arm &amp; MRI revealed a solitary lytic lesion but no fracture </a:t>
            </a:r>
            <a:r>
              <a:rPr lang="en-US" sz="1800" dirty="0">
                <a:cs typeface="Arial" charset="0"/>
                <a:sym typeface="Wingdings" pitchFamily="2" charset="2"/>
              </a:rPr>
              <a:t> treated with palliative local radiation &amp; switch in MM regimen</a:t>
            </a:r>
          </a:p>
          <a:p>
            <a:r>
              <a:rPr lang="en-US" sz="1800" dirty="0">
                <a:cs typeface="Arial" charset="0"/>
                <a:sym typeface="Wingdings" pitchFamily="2" charset="2"/>
              </a:rPr>
              <a:t>She presents to the ITA with increased pain</a:t>
            </a:r>
            <a:endParaRPr lang="en-US" sz="1800" dirty="0"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E7AC-4DC1-7E44-AC69-C3990EC55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39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90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Sodium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body sodium is primarily extracellular</a:t>
            </a:r>
          </a:p>
          <a:p>
            <a:r>
              <a:rPr lang="en-US" dirty="0"/>
              <a:t>Sodium wants to hold on to water</a:t>
            </a:r>
          </a:p>
          <a:p>
            <a:r>
              <a:rPr lang="en-US" dirty="0"/>
              <a:t>Increases in sodium causes increase in tonicity</a:t>
            </a:r>
          </a:p>
          <a:p>
            <a:r>
              <a:rPr lang="en-US" dirty="0"/>
              <a:t>Increases in tonicity signals the thirst center in the posterior pituitary</a:t>
            </a:r>
          </a:p>
          <a:p>
            <a:pPr lvl="1"/>
            <a:r>
              <a:rPr lang="en-US" dirty="0"/>
              <a:t>Arginine Vasopressin is released (ADH) </a:t>
            </a:r>
          </a:p>
          <a:p>
            <a:pPr lvl="2"/>
            <a:r>
              <a:rPr lang="en-US" dirty="0"/>
              <a:t>V2 receptors in the renal tubules increase water reabsorption and vasoconstriction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DDB87-FE1C-C343-AB49-0B5EA1AF51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9000"/>
          </a:blip>
          <a:stretch>
            <a:fillRect/>
          </a:stretch>
        </p:blipFill>
        <p:spPr>
          <a:xfrm>
            <a:off x="685800" y="4117522"/>
            <a:ext cx="7772400" cy="2359478"/>
          </a:xfrm>
          <a:prstGeom prst="rect">
            <a:avLst/>
          </a:prstGeom>
          <a:effectLst>
            <a:softEdge rad="114129"/>
          </a:effectLst>
        </p:spPr>
      </p:pic>
    </p:spTree>
    <p:extLst>
      <p:ext uri="{BB962C8B-B14F-4D97-AF65-F5344CB8AC3E}">
        <p14:creationId xmlns:p14="http://schemas.microsoft.com/office/powerpoint/2010/main" val="1783952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4F72-9D38-8F4B-ADE5-99AE7BFC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999D-2F12-644C-95FF-45169E616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  <a:defRPr/>
            </a:pPr>
            <a:endParaRPr lang="en-US" sz="1800" dirty="0">
              <a:cs typeface="Arial" charset="0"/>
            </a:endParaRPr>
          </a:p>
          <a:p>
            <a:r>
              <a:rPr lang="en-US" sz="1800" dirty="0">
                <a:cs typeface="Arial" charset="0"/>
              </a:rPr>
              <a:t>KS complains that, although </a:t>
            </a:r>
            <a:r>
              <a:rPr lang="en-US" altLang="en-US" sz="1800" dirty="0">
                <a:ea typeface="ＭＳ Ｐゴシック" charset="-128"/>
              </a:rPr>
              <a:t>although her left arm pain was temporarily better following radiation, over the past couple of weeks her pain has increased </a:t>
            </a:r>
            <a:r>
              <a:rPr lang="en-US" sz="1800" dirty="0">
                <a:cs typeface="Arial" charset="0"/>
              </a:rPr>
              <a:t>6 months ago she had pain in her left upper arm &amp; MRI revealed a solitary lytic lesion but no fracture </a:t>
            </a:r>
            <a:r>
              <a:rPr lang="en-US" sz="1800" dirty="0">
                <a:cs typeface="Arial" charset="0"/>
                <a:sym typeface="Wingdings" pitchFamily="2" charset="2"/>
              </a:rPr>
              <a:t> treated with palliative local radiation &amp; switch in MM regimen</a:t>
            </a:r>
          </a:p>
          <a:p>
            <a:r>
              <a:rPr lang="en-US" altLang="en-US" sz="1800" dirty="0">
                <a:ea typeface="ＭＳ Ｐゴシック" charset="-128"/>
              </a:rPr>
              <a:t>She is also having some pain in her right arm which she attributes to </a:t>
            </a:r>
            <a:r>
              <a:rPr lang="ja-JP" altLang="en-US" sz="1800">
                <a:ea typeface="ＭＳ Ｐゴシック" charset="-128"/>
              </a:rPr>
              <a:t>“</a:t>
            </a:r>
            <a:r>
              <a:rPr lang="en-US" altLang="ja-JP" sz="1800" dirty="0">
                <a:ea typeface="ＭＳ Ｐゴシック" charset="-128"/>
              </a:rPr>
              <a:t>muscle strain</a:t>
            </a:r>
            <a:r>
              <a:rPr lang="ja-JP" altLang="en-US" sz="1800">
                <a:ea typeface="ＭＳ Ｐゴシック" charset="-128"/>
              </a:rPr>
              <a:t>”</a:t>
            </a:r>
            <a:r>
              <a:rPr lang="en-US" altLang="ja-JP" sz="1800" dirty="0">
                <a:ea typeface="ＭＳ Ｐゴシック" charset="-128"/>
              </a:rPr>
              <a:t> because she </a:t>
            </a:r>
            <a:r>
              <a:rPr lang="ja-JP" altLang="en-US" sz="1800">
                <a:ea typeface="ＭＳ Ｐゴシック" charset="-128"/>
              </a:rPr>
              <a:t>“</a:t>
            </a:r>
            <a:r>
              <a:rPr lang="en-US" altLang="ja-JP" sz="1800" dirty="0">
                <a:ea typeface="ＭＳ Ｐゴシック" charset="-128"/>
              </a:rPr>
              <a:t>has been using her right arm for everything because the left hurts</a:t>
            </a:r>
            <a:r>
              <a:rPr lang="ja-JP" altLang="en-US" sz="1800">
                <a:ea typeface="ＭＳ Ｐゴシック" charset="-128"/>
              </a:rPr>
              <a:t>”</a:t>
            </a:r>
            <a:endParaRPr lang="en-US" altLang="ja-JP" sz="1800" dirty="0">
              <a:ea typeface="ＭＳ Ｐゴシック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E7AC-4DC1-7E44-AC69-C3990EC55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40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142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7D86-2FD3-694E-B91F-ED9E333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4E97-AB97-D148-BAC8-8EBC500B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cs typeface="Arial" charset="0"/>
              </a:rPr>
              <a:t>ROS </a:t>
            </a:r>
            <a:r>
              <a:rPr lang="en-US" altLang="en-US" sz="2000" dirty="0">
                <a:ea typeface="ＭＳ Ｐゴシック" charset="-128"/>
              </a:rPr>
              <a:t>+ for fatigue, feeling mentally slow, dry mouth, lack of appetite, mild nausea, constipation all of which she attributes to the MS Contin she has been using for the past 5 months </a:t>
            </a:r>
          </a:p>
          <a:p>
            <a:r>
              <a:rPr lang="en-US" sz="2000" dirty="0">
                <a:cs typeface="Arial" charset="0"/>
              </a:rPr>
              <a:t>Very thirsty &amp; urinating frequently </a:t>
            </a:r>
            <a:r>
              <a:rPr lang="en-US" sz="2000" dirty="0">
                <a:cs typeface="Arial" charset="0"/>
                <a:sym typeface="Wingdings" pitchFamily="2" charset="2"/>
              </a:rPr>
              <a:t> she asks if she might have diabetes</a:t>
            </a:r>
          </a:p>
          <a:p>
            <a:r>
              <a:rPr lang="en-US" sz="2000" dirty="0">
                <a:cs typeface="Arial" charset="0"/>
              </a:rPr>
              <a:t>Based on KS’s complaints &amp; her ROS what are you most concerned about?</a:t>
            </a:r>
          </a:p>
          <a:p>
            <a:pPr lvl="1"/>
            <a:r>
              <a:rPr lang="en-US" sz="1800" dirty="0">
                <a:cs typeface="Arial" charset="0"/>
              </a:rPr>
              <a:t>1. diabetes</a:t>
            </a:r>
          </a:p>
          <a:p>
            <a:pPr lvl="1"/>
            <a:r>
              <a:rPr lang="en-US" sz="1800" dirty="0">
                <a:cs typeface="Arial" charset="0"/>
              </a:rPr>
              <a:t>2. opiate over use</a:t>
            </a:r>
          </a:p>
          <a:p>
            <a:pPr lvl="1"/>
            <a:r>
              <a:rPr lang="en-US" sz="1800" dirty="0">
                <a:cs typeface="Arial" charset="0"/>
              </a:rPr>
              <a:t>3. hypercalcemia</a:t>
            </a:r>
          </a:p>
          <a:p>
            <a:pPr lvl="1"/>
            <a:r>
              <a:rPr lang="en-US" sz="1800" dirty="0">
                <a:cs typeface="Arial" charset="0"/>
              </a:rPr>
              <a:t>4. Pulled/strained muscle</a:t>
            </a:r>
          </a:p>
          <a:p>
            <a:endParaRPr lang="en-US" sz="2000" dirty="0">
              <a:cs typeface="Arial" charset="0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68D9-0347-DB42-944E-302FBCD9F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41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5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Hypercalcemia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381000" y="1828801"/>
            <a:ext cx="8153400" cy="4725909"/>
          </a:xfrm>
        </p:spPr>
        <p:txBody>
          <a:bodyPr/>
          <a:lstStyle/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Most common metabolic complication of cancer</a:t>
            </a: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It </a:t>
            </a:r>
            <a:r>
              <a:rPr lang="en-US" altLang="en-US" sz="2200" dirty="0">
                <a:sym typeface="Wingdings" charset="2"/>
              </a:rPr>
              <a:t>is a poor prognostic factor (&gt;50% die within 30 days of dx of hypercalcemia)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  <a:sym typeface="Wingdings" charset="2"/>
              </a:rPr>
              <a:t>20-30</a:t>
            </a:r>
            <a:r>
              <a:rPr lang="en-US" altLang="en-US" sz="2400" dirty="0">
                <a:ea typeface="ＭＳ Ｐゴシック" charset="-128"/>
              </a:rPr>
              <a:t> % of all cancer patients per year will be diagnosed with hypercalcemia at some point during their disease course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8C1515"/>
                </a:solidFill>
                <a:ea typeface="ＭＳ Ｐゴシック" charset="-128"/>
                <a:cs typeface="Arial" charset="0"/>
              </a:rPr>
              <a:t>BLT with Kosher Pickle &amp; Mayo</a:t>
            </a:r>
            <a:endParaRPr lang="en-US" sz="2400" dirty="0">
              <a:solidFill>
                <a:srgbClr val="8C1515"/>
              </a:solidFill>
              <a:ea typeface="ＭＳ Ｐゴシック" charset="-128"/>
              <a:cs typeface="Arial" charset="0"/>
            </a:endParaRP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ＭＳ Ｐゴシック" charset="-128"/>
                <a:cs typeface="Arial" charset="0"/>
              </a:rPr>
              <a:t>Breast (70%), Lung (35%), Thyroid (10%), Kidney (30%), Prostate (80%), Myeloma (&gt;40%)</a:t>
            </a:r>
          </a:p>
          <a:p>
            <a:pPr marL="1033463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charset="-128"/>
                <a:cs typeface="Arial" charset="0"/>
              </a:rPr>
              <a:t>Often life-threatening hypercalcemia</a:t>
            </a: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endParaRPr lang="en-US" sz="2200" i="1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381000" y="6477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ea typeface="ＭＳ Ｐゴシック" charset="-128"/>
              </a:rPr>
              <a:t>UpToDate. Stewart AF. N </a:t>
            </a:r>
            <a:r>
              <a:rPr lang="en-US" altLang="en-US" sz="1400" dirty="0" err="1">
                <a:ea typeface="ＭＳ Ｐゴシック" charset="-128"/>
              </a:rPr>
              <a:t>Engl</a:t>
            </a:r>
            <a:r>
              <a:rPr lang="en-US" altLang="en-US" sz="1400" dirty="0">
                <a:ea typeface="ＭＳ Ｐゴシック" charset="-128"/>
              </a:rPr>
              <a:t> J Med 2005;352:373-9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12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Hypercalcemia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-609600" y="1828801"/>
            <a:ext cx="9144000" cy="4895956"/>
          </a:xfrm>
        </p:spPr>
        <p:txBody>
          <a:bodyPr/>
          <a:lstStyle/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sz="2300" b="1" i="1" dirty="0">
                <a:solidFill>
                  <a:srgbClr val="C00000"/>
                </a:solidFill>
                <a:ea typeface="ＭＳ Ｐゴシック" charset="-128"/>
                <a:cs typeface="Arial" charset="0"/>
                <a:sym typeface="Wingdings" charset="2"/>
              </a:rPr>
              <a:t>Stones, bones, abdominal moans, &amp; psychic overtones</a:t>
            </a:r>
            <a:endParaRPr lang="en-US" sz="2300" dirty="0">
              <a:solidFill>
                <a:srgbClr val="C00000"/>
              </a:solidFill>
              <a:ea typeface="ＭＳ Ｐゴシック" charset="-128"/>
              <a:cs typeface="Arial" charset="0"/>
              <a:sym typeface="Wingdings" charset="2"/>
            </a:endParaRP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ＭＳ Ｐゴシック" charset="-128"/>
                <a:cs typeface="Arial" charset="0"/>
                <a:sym typeface="Wingdings" charset="2"/>
              </a:rPr>
              <a:t>CNS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 f</a:t>
            </a:r>
            <a:r>
              <a:rPr lang="en-US" altLang="en-US" sz="2200" dirty="0">
                <a:ea typeface="ＭＳ Ｐゴシック" charset="-128"/>
              </a:rPr>
              <a:t>atigue, weakness, lethargy, apathy, seizures, coma, depression, stupor, confusion, restlessness, hyporeflexia, visual disturbances</a:t>
            </a: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Bone pain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 p</a:t>
            </a:r>
            <a:r>
              <a:rPr lang="en-US" altLang="en-US" sz="2200" dirty="0">
                <a:ea typeface="ＭＳ Ｐゴシック" charset="-128"/>
              </a:rPr>
              <a:t>athologic fracture </a:t>
            </a: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GU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 p</a:t>
            </a:r>
            <a:r>
              <a:rPr lang="en-US" altLang="en-US" sz="2200" dirty="0">
                <a:ea typeface="ＭＳ Ｐゴシック" charset="-128"/>
              </a:rPr>
              <a:t>olydipsia, polyuria, nocturia, calcium nephropathy, hypercalciuria, nephrolithiasis</a:t>
            </a: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Gastrointestinal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 d</a:t>
            </a:r>
            <a:r>
              <a:rPr lang="en-US" altLang="en-US" sz="2200" dirty="0">
                <a:ea typeface="ＭＳ Ｐゴシック" charset="-128"/>
              </a:rPr>
              <a:t>ehydration, anorexia, N/V, constipation, abdominal pains</a:t>
            </a: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CV </a:t>
            </a:r>
            <a:r>
              <a:rPr lang="en-US" altLang="en-US" sz="2200" dirty="0">
                <a:ea typeface="ＭＳ Ｐゴシック" charset="-128"/>
                <a:sym typeface="Wingdings" charset="2"/>
              </a:rPr>
              <a:t> HTN, bradycardia, arrhythmias, cardiac arrest, heart block, digitalis sensitivity, shortened QT</a:t>
            </a:r>
            <a:endParaRPr lang="en-US" sz="2200" dirty="0">
              <a:ea typeface="ＭＳ Ｐゴシック" charset="-128"/>
              <a:cs typeface="Arial" charset="0"/>
              <a:sym typeface="Wingdings" charset="2"/>
            </a:endParaRPr>
          </a:p>
          <a:p>
            <a:pPr marL="1430338" lvl="2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381000" y="6477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ea typeface="ＭＳ Ｐゴシック" charset="-128"/>
              </a:rPr>
              <a:t>UpToDate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6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Hypercalcemia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609600" y="2685150"/>
            <a:ext cx="6705600" cy="1143000"/>
          </a:xfrm>
        </p:spPr>
        <p:txBody>
          <a:bodyPr/>
          <a:lstStyle/>
          <a:p>
            <a:pPr marL="1430338" lvl="2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381000" y="6477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ea typeface="ＭＳ Ｐゴシック" charset="-128"/>
              </a:rPr>
              <a:t>UpToDate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00EBFF-7747-394A-8B4D-A3D54FF99E12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981200"/>
          <a:ext cx="7924800" cy="401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67323716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406038279"/>
                    </a:ext>
                  </a:extLst>
                </a:gridCol>
              </a:tblGrid>
              <a:tr h="803284">
                <a:tc>
                  <a:txBody>
                    <a:bodyPr/>
                    <a:lstStyle/>
                    <a:p>
                      <a:r>
                        <a:rPr lang="en-US" dirty="0"/>
                        <a:t>Corrected Serum Calcium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Degree of Hypercalcemia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81718"/>
                  </a:ext>
                </a:extLst>
              </a:tr>
              <a:tr h="803284">
                <a:tc>
                  <a:txBody>
                    <a:bodyPr/>
                    <a:lstStyle/>
                    <a:p>
                      <a:r>
                        <a:rPr lang="en-US" dirty="0"/>
                        <a:t>8.5-10.5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702901"/>
                  </a:ext>
                </a:extLst>
              </a:tr>
              <a:tr h="803284">
                <a:tc>
                  <a:txBody>
                    <a:bodyPr/>
                    <a:lstStyle/>
                    <a:p>
                      <a:r>
                        <a:rPr lang="en-US" dirty="0"/>
                        <a:t>10.5-12.0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26641"/>
                  </a:ext>
                </a:extLst>
              </a:tr>
              <a:tr h="803284">
                <a:tc>
                  <a:txBody>
                    <a:bodyPr/>
                    <a:lstStyle/>
                    <a:p>
                      <a:r>
                        <a:rPr lang="en-US" dirty="0"/>
                        <a:t>12.0-13.5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88557"/>
                  </a:ext>
                </a:extLst>
              </a:tr>
              <a:tr h="803284">
                <a:tc>
                  <a:txBody>
                    <a:bodyPr/>
                    <a:lstStyle/>
                    <a:p>
                      <a:r>
                        <a:rPr lang="en-US" dirty="0"/>
                        <a:t>&gt;13.5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1577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322380-CE66-AF49-9F06-4EC837DBBD64}"/>
              </a:ext>
            </a:extLst>
          </p:cNvPr>
          <p:cNvSpPr txBox="1"/>
          <p:nvPr/>
        </p:nvSpPr>
        <p:spPr>
          <a:xfrm>
            <a:off x="4114800" y="2895600"/>
            <a:ext cx="15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72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Hypercalcemia: Treatment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-609600" y="1828801"/>
            <a:ext cx="9144000" cy="5078313"/>
          </a:xfrm>
        </p:spPr>
        <p:txBody>
          <a:bodyPr/>
          <a:lstStyle/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8C1515"/>
                </a:solidFill>
                <a:cs typeface="Arial" charset="0"/>
              </a:rPr>
              <a:t>Mild hypercalcemia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Patients are often asymptomatic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Therapy includes: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Activity </a:t>
            </a:r>
            <a:r>
              <a:rPr lang="en-US" sz="2200" dirty="0">
                <a:cs typeface="Arial" charset="0"/>
                <a:sym typeface="Wingdings" pitchFamily="2" charset="2"/>
              </a:rPr>
              <a:t> they should not become inactive!</a:t>
            </a:r>
            <a:endParaRPr lang="en-US" sz="2200" dirty="0">
              <a:cs typeface="Arial" charset="0"/>
            </a:endParaRP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Avoid salt restriction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Discontinue thiazide diuretics 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Stop calcium rich antacids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Increase oral fluids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Quit smoking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Treat underlying disease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381000" y="6477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ea typeface="ＭＳ Ｐゴシック" charset="-128"/>
              </a:rPr>
              <a:t>UpToDate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63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Hypercalcemia: Treatment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-609600" y="1828801"/>
            <a:ext cx="9144000" cy="5470728"/>
          </a:xfrm>
        </p:spPr>
        <p:txBody>
          <a:bodyPr/>
          <a:lstStyle/>
          <a:p>
            <a:pPr marL="1430338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8C1515"/>
                </a:solidFill>
                <a:cs typeface="Arial" charset="0"/>
              </a:rPr>
              <a:t>Moderate to Severe hypercalcemia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Hydration, hydration, hydration </a:t>
            </a:r>
            <a:r>
              <a:rPr lang="en-US" sz="2200" dirty="0">
                <a:cs typeface="Arial" charset="0"/>
                <a:sym typeface="Wingdings" pitchFamily="2" charset="2"/>
              </a:rPr>
              <a:t> patients are dehydrated d/t polyuria &amp; renal tubular dysfunction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  <a:sym typeface="Wingdings" pitchFamily="2" charset="2"/>
              </a:rPr>
              <a:t>Diuretics  furosemide (unproven but common practice)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  <a:sym typeface="Wingdings" pitchFamily="2" charset="2"/>
              </a:rPr>
              <a:t>Discontinue thiazide diuretics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  <a:sym typeface="Wingdings" pitchFamily="2" charset="2"/>
              </a:rPr>
              <a:t>Antiresorptive therapy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  <a:sym typeface="Wingdings" pitchFamily="2" charset="2"/>
              </a:rPr>
              <a:t>Bisphosphonates to inhibit osteoclasts  </a:t>
            </a:r>
            <a:r>
              <a:rPr lang="en-US" sz="2000" dirty="0">
                <a:ea typeface="ＭＳ Ｐゴシック" charset="0"/>
                <a:sym typeface="Wingdings" charset="0"/>
              </a:rPr>
              <a:t>zoledronic acid, pamidronate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charset="0"/>
                <a:cs typeface="Arial" charset="0"/>
                <a:sym typeface="Wingdings" charset="0"/>
              </a:rPr>
              <a:t>Denosumab </a:t>
            </a:r>
            <a:r>
              <a:rPr lang="en-US" sz="2000" dirty="0">
                <a:ea typeface="ＭＳ Ｐゴシック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ea typeface="ＭＳ Ｐゴシック" charset="0"/>
                <a:cs typeface="Arial" charset="0"/>
                <a:sym typeface="Wingdings" charset="0"/>
              </a:rPr>
              <a:t> binds to RANKL to block osteoclast maturation, function, &amp; survival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Calcitonin (</a:t>
            </a:r>
            <a:r>
              <a:rPr lang="en-US" sz="2000" dirty="0" err="1">
                <a:cs typeface="Arial" charset="0"/>
              </a:rPr>
              <a:t>usu</a:t>
            </a:r>
            <a:r>
              <a:rPr lang="en-US" sz="2000" dirty="0">
                <a:cs typeface="Arial" charset="0"/>
              </a:rPr>
              <a:t> given with bisphosphonates)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Treat underlying disease</a:t>
            </a:r>
          </a:p>
          <a:p>
            <a:pPr marL="1825625" lvl="3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8077200" y="6096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ea typeface="ＭＳ Ｐゴシック" charset="-128"/>
              </a:rPr>
              <a:t>UpToDate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15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7D86-2FD3-694E-B91F-ED9E333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4E97-AB97-D148-BAC8-8EBC500B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JN is a 20yo male with B-cell Acute lymphocytic leukemia C1D12 alliance course II remission consolidation </a:t>
            </a:r>
          </a:p>
          <a:p>
            <a:r>
              <a:rPr lang="en-US" altLang="en-US" sz="2000" dirty="0">
                <a:ea typeface="ＭＳ Ｐゴシック" charset="-128"/>
              </a:rPr>
              <a:t>Had a transient episode of RUE numbness while eating dinner last night</a:t>
            </a:r>
          </a:p>
          <a:p>
            <a:r>
              <a:rPr lang="en-US" altLang="en-US" sz="2000" dirty="0">
                <a:ea typeface="ＭＳ Ｐゴシック" charset="-128"/>
              </a:rPr>
              <a:t>When he woke this morning BUEs were numb (still able to move them)</a:t>
            </a:r>
          </a:p>
          <a:p>
            <a:r>
              <a:rPr lang="en-US" altLang="en-US" sz="2000" dirty="0">
                <a:ea typeface="ＭＳ Ｐゴシック" charset="-128"/>
              </a:rPr>
              <a:t>On his way to the ITA he had acute change in his ability to talk </a:t>
            </a:r>
            <a:r>
              <a:rPr lang="en-US" altLang="en-US" sz="2000" dirty="0">
                <a:ea typeface="ＭＳ Ｐゴシック" charset="-128"/>
                <a:sym typeface="Wingdings" pitchFamily="2" charset="2"/>
              </a:rPr>
              <a:t> could only speak in whisper</a:t>
            </a:r>
          </a:p>
          <a:p>
            <a:r>
              <a:rPr lang="en-US" altLang="en-US" sz="2000" dirty="0">
                <a:ea typeface="ＭＳ Ｐゴシック" charset="-128"/>
                <a:sym typeface="Wingdings" pitchFamily="2" charset="2"/>
              </a:rPr>
              <a:t>Mom calls ITA &amp; you direct her to take him to the nearest ED (SHC). You call ED to alert them</a:t>
            </a:r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  <a:sym typeface="Wingdings" pitchFamily="2" charset="2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cs typeface="Arial" charset="0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68D9-0347-DB42-944E-302FBCD9F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47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86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Neurotoxicity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-1219200" y="1676400"/>
            <a:ext cx="9144000" cy="4516621"/>
          </a:xfrm>
        </p:spPr>
        <p:txBody>
          <a:bodyPr/>
          <a:lstStyle/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Common with ALL </a:t>
            </a:r>
          </a:p>
          <a:p>
            <a:pPr marL="2687638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Disease &amp; the therapy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ＭＳ Ｐゴシック" charset="-128"/>
              </a:rPr>
              <a:t>New treatment modalities associated with unique </a:t>
            </a:r>
            <a:r>
              <a:rPr lang="en-US" altLang="en-US" sz="2400" dirty="0" err="1">
                <a:ea typeface="ＭＳ Ｐゴシック" charset="-128"/>
              </a:rPr>
              <a:t>neurotoxicities</a:t>
            </a:r>
            <a:endParaRPr lang="en-US" altLang="en-US" sz="2400" dirty="0">
              <a:ea typeface="ＭＳ Ｐゴシック" charset="-128"/>
            </a:endParaRPr>
          </a:p>
          <a:p>
            <a:pPr marL="2687638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CAR-T</a:t>
            </a:r>
          </a:p>
          <a:p>
            <a:pPr marL="2687638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Blinatumomab</a:t>
            </a:r>
          </a:p>
          <a:p>
            <a:pPr marL="2687638" lvl="5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Complete pathophysiology of neurotoxicity remains unclear but is thought to be d/t vascular instability with increased blood–brain barrier permeability leading to elevated concentrations of cytokines in the CSF</a:t>
            </a:r>
            <a:endParaRPr lang="en-US" altLang="en-US" sz="2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609600" y="6182253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Gust, J, et al. Endothelial activation and blood–brain barrier disruption in neurotoxicity after adoptive immunotherapy with CD19 CAR-T cells. Cancer </a:t>
            </a:r>
            <a:r>
              <a:rPr lang="en-US" sz="1400" dirty="0" err="1"/>
              <a:t>Discov</a:t>
            </a:r>
            <a:r>
              <a:rPr lang="en-US" sz="1400" dirty="0"/>
              <a:t>. 2017;7(12):1404–1419</a:t>
            </a:r>
            <a:endParaRPr lang="en-US" altLang="en-US" sz="1400" dirty="0"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53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7D86-2FD3-694E-B91F-ED9E333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4E97-AB97-D148-BAC8-8EBC500B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PT</a:t>
            </a:r>
            <a:r>
              <a:rPr lang="en-US" altLang="en-US" sz="2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is a 27yo woman with relapsed ALL C1D5 blinatumomab who presents to the ED with aphasia &amp; T40.3C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ROS +fatigue, drowsiness, HA, tremor, speech not understandable  for past 2hrs 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T40.3C, 98/68, 130bpm, RR26, O2 sat 93%</a:t>
            </a:r>
          </a:p>
          <a:p>
            <a:endParaRPr lang="en-US" altLang="en-US" sz="20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endParaRPr lang="en-US" altLang="en-US" sz="20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endParaRPr lang="en-US" altLang="en-US" sz="2000" dirty="0">
              <a:ea typeface="ＭＳ Ｐゴシック" charset="-128"/>
              <a:sym typeface="Wingdings" pitchFamily="2" charset="2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cs typeface="Arial" charset="0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68D9-0347-DB42-944E-302FBCD9F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49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Osmolality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Measured by the number of solute particles in 1kg of plasma</a:t>
            </a:r>
          </a:p>
          <a:p>
            <a:r>
              <a:rPr lang="en-US" dirty="0"/>
              <a:t>Normal serum osmolality is 280-295 </a:t>
            </a:r>
            <a:r>
              <a:rPr lang="en-US" dirty="0" err="1"/>
              <a:t>mOsm</a:t>
            </a:r>
            <a:r>
              <a:rPr lang="en-US" dirty="0"/>
              <a:t>/kg</a:t>
            </a:r>
          </a:p>
          <a:p>
            <a:r>
              <a:rPr lang="en-US" dirty="0"/>
              <a:t>Hyponatremia results from changes in total body water, not necessarily total body sodium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18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7D86-2FD3-694E-B91F-ED9E333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4E97-AB97-D148-BAC8-8EBC500B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What are you most concerned about?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1. sepsis</a:t>
            </a:r>
          </a:p>
          <a:p>
            <a:pPr lvl="1"/>
            <a:r>
              <a:rPr lang="en-US" altLang="en-US" sz="1800" dirty="0">
                <a:ea typeface="ＭＳ Ｐゴシック" charset="-128"/>
              </a:rPr>
              <a:t>2. cytokine release syndrome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3. </a:t>
            </a:r>
            <a:r>
              <a:rPr lang="en-US" altLang="en-US" sz="1800" dirty="0">
                <a:ea typeface="ＭＳ Ｐゴシック" charset="-128"/>
              </a:rPr>
              <a:t>p</a:t>
            </a:r>
            <a:r>
              <a:rPr lang="en-US" altLang="en-US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ulmon</a:t>
            </a:r>
            <a:r>
              <a:rPr lang="en-US" altLang="en-US" sz="1800" dirty="0">
                <a:ea typeface="ＭＳ Ｐゴシック" charset="-128"/>
              </a:rPr>
              <a:t>ary embolism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4. heart failure</a:t>
            </a:r>
          </a:p>
          <a:p>
            <a:endParaRPr lang="en-US" altLang="en-US" sz="2000" dirty="0">
              <a:ea typeface="ＭＳ Ｐゴシック" charset="-128"/>
              <a:sym typeface="Wingdings" pitchFamily="2" charset="2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cs typeface="Arial" charset="0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68D9-0347-DB42-944E-302FBCD9F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50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20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cs typeface="Arial" charset="0"/>
              </a:rPr>
              <a:t>Cytokine Release Syndrome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-1219200" y="1787576"/>
            <a:ext cx="9144000" cy="5106013"/>
          </a:xfrm>
        </p:spPr>
        <p:txBody>
          <a:bodyPr/>
          <a:lstStyle/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ea typeface="ＭＳ Ｐゴシック" charset="-128"/>
              </a:rPr>
              <a:t>CRS is an acute systemic inflammatory syndrome characterizes by fever &amp; multiple organ dysfunction that is most often caused by immunotherapy</a:t>
            </a:r>
          </a:p>
          <a:p>
            <a:pPr marL="2687638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CAR-T, bispecific antibody therapy, </a:t>
            </a:r>
            <a:r>
              <a:rPr lang="en-US" altLang="en-US" sz="21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haplo</a:t>
            </a:r>
            <a:r>
              <a:rPr lang="en-US" altLang="en-US" sz="21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HCT, other immune therapy 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ea typeface="ＭＳ Ｐゴシック" charset="-128"/>
              </a:rPr>
              <a:t>Onset variable but typically early in course</a:t>
            </a:r>
            <a:endParaRPr lang="en-US" altLang="en-US" sz="2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ea typeface="ＭＳ Ｐゴシック" charset="-128"/>
              </a:rPr>
              <a:t>Clinical manifestations range from mild, flu-like symptoms to severe life-threatening systemic inflammatory response syndrome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Treatment depends on cause</a:t>
            </a:r>
          </a:p>
          <a:p>
            <a:pPr marL="2687638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Stop infusion</a:t>
            </a:r>
          </a:p>
          <a:p>
            <a:pPr marL="2687638" lvl="5" indent="-34290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Involve primary team</a:t>
            </a:r>
          </a:p>
          <a:p>
            <a:pPr marL="2687638" lvl="5" indent="-342900"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609600" y="618225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05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7D86-2FD3-694E-B91F-ED9E333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4E97-AB97-D148-BAC8-8EBC500B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50 </a:t>
            </a:r>
            <a:r>
              <a:rPr lang="en-US" altLang="x-none" sz="2000" dirty="0" err="1">
                <a:ea typeface="ＭＳ Ｐゴシック" charset="-128"/>
              </a:rPr>
              <a:t>yo</a:t>
            </a:r>
            <a:r>
              <a:rPr lang="en-US" altLang="x-none" sz="2000" dirty="0">
                <a:ea typeface="ＭＳ Ｐゴシック" charset="-128"/>
              </a:rPr>
              <a:t> woman with newly diagnosed AML. WBC 88K with 78% blasts and platelets of 3K. Electrolytes are OK</a:t>
            </a:r>
          </a:p>
          <a:p>
            <a:r>
              <a:rPr lang="en-US" altLang="x-none" sz="2000" dirty="0">
                <a:ea typeface="ＭＳ Ｐゴシック" charset="-128"/>
              </a:rPr>
              <a:t>She reports profound fatigue. She received a unit of PRBCs for hemoglobin of 7 and developed dyspnea. </a:t>
            </a:r>
          </a:p>
          <a:p>
            <a:r>
              <a:rPr lang="en-US" altLang="x-none" sz="2000" dirty="0">
                <a:ea typeface="ＭＳ Ｐゴシック" charset="-128"/>
              </a:rPr>
              <a:t>O2 sat 80%, RR34 with temp 38.2◦C. </a:t>
            </a:r>
          </a:p>
          <a:p>
            <a:r>
              <a:rPr lang="en-US" altLang="en-US" sz="2000" dirty="0">
                <a:ea typeface="ＭＳ Ｐゴシック" charset="-128"/>
                <a:sym typeface="Wingdings" pitchFamily="2" charset="2"/>
              </a:rPr>
              <a:t>What are you concerned about?</a:t>
            </a: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cs typeface="Arial" charset="0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468D9-0347-DB42-944E-302FBCD9F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52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03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ea typeface="+mj-ea"/>
              </a:rPr>
              <a:t>Hyperleukocytosis (HL)</a:t>
            </a:r>
            <a:endParaRPr lang="en-US" altLang="en-US" sz="3600" dirty="0">
              <a:cs typeface="Arial" charset="0"/>
            </a:endParaRP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-1371600" y="2134435"/>
            <a:ext cx="10210800" cy="5574603"/>
          </a:xfrm>
        </p:spPr>
        <p:txBody>
          <a:bodyPr/>
          <a:lstStyle/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dirty="0">
                <a:ea typeface="ＭＳ Ｐゴシック" charset="-128"/>
              </a:rPr>
              <a:t>Present in ~5 to 20% of untreated AML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dirty="0">
                <a:ea typeface="ＭＳ Ｐゴシック" charset="-128"/>
              </a:rPr>
              <a:t>Commonly defined as WBC &gt;100K but can occur below arbitrary threshold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dirty="0"/>
              <a:t>Association with monocytic AML subtypes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dirty="0"/>
              <a:t>Chromosomal </a:t>
            </a:r>
            <a:r>
              <a:rPr lang="en-US" altLang="x-none" sz="2800" i="1" dirty="0"/>
              <a:t>MLL</a:t>
            </a:r>
            <a:r>
              <a:rPr lang="en-US" altLang="x-none" sz="2800" dirty="0"/>
              <a:t> rearrangements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i="1" dirty="0"/>
              <a:t>FLT3-ITD</a:t>
            </a:r>
            <a:r>
              <a:rPr lang="en-US" altLang="x-none" sz="2800" dirty="0"/>
              <a:t> mutations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x-none" sz="2800" dirty="0"/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x-none" sz="2800" dirty="0"/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x-none" sz="2800" dirty="0">
              <a:ea typeface="ＭＳ Ｐゴシック" charset="-128"/>
            </a:endParaRP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609600" y="618225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23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ea typeface="+mj-ea"/>
              </a:rPr>
              <a:t>Hyperleukocytosis (HL)</a:t>
            </a:r>
            <a:endParaRPr lang="en-US" altLang="en-US" sz="3600" dirty="0">
              <a:cs typeface="Arial" charset="0"/>
            </a:endParaRP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-1371600" y="2134435"/>
            <a:ext cx="10210800" cy="5574603"/>
          </a:xfrm>
        </p:spPr>
        <p:txBody>
          <a:bodyPr/>
          <a:lstStyle/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dirty="0">
                <a:ea typeface="ＭＳ Ｐゴシック" charset="-128"/>
              </a:rPr>
              <a:t>Present in ~5 to 20% of untreated AML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dirty="0">
                <a:ea typeface="ＭＳ Ｐゴシック" charset="-128"/>
              </a:rPr>
              <a:t>Commonly defined as WBC &gt;100K but can occur below arbitrary threshold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dirty="0"/>
              <a:t>Association with monocytic AML subtypes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dirty="0"/>
              <a:t>Chromosomal </a:t>
            </a:r>
            <a:r>
              <a:rPr lang="en-US" altLang="x-none" sz="2800" i="1" dirty="0"/>
              <a:t>MLL</a:t>
            </a:r>
            <a:r>
              <a:rPr lang="en-US" altLang="x-none" sz="2800" dirty="0"/>
              <a:t> rearrangements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800" i="1" dirty="0"/>
              <a:t>FLT3-ITD</a:t>
            </a:r>
            <a:r>
              <a:rPr lang="en-US" altLang="x-none" sz="2800" dirty="0"/>
              <a:t> mutations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x-none" sz="2800" dirty="0"/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x-none" sz="2800" dirty="0"/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x-none" sz="2800" dirty="0">
              <a:ea typeface="ＭＳ Ｐゴシック" charset="-128"/>
            </a:endParaRP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95CF-07C7-B043-9F6C-A908A67611A5}"/>
              </a:ext>
            </a:extLst>
          </p:cNvPr>
          <p:cNvSpPr txBox="1"/>
          <p:nvPr/>
        </p:nvSpPr>
        <p:spPr>
          <a:xfrm>
            <a:off x="609600" y="618225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44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40EB-A46D-AE41-894F-44430B5E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Case #9</a:t>
            </a:r>
          </a:p>
        </p:txBody>
      </p:sp>
      <p:sp>
        <p:nvSpPr>
          <p:cNvPr id="94210" name="Content Placeholder 2">
            <a:extLst>
              <a:ext uri="{FF2B5EF4-FFF2-40B4-BE49-F238E27FC236}">
                <a16:creationId xmlns:a16="http://schemas.microsoft.com/office/drawing/2014/main" id="{75F2AFA6-FBC3-554C-8CAB-F18A75243E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altLang="x-none">
                <a:ea typeface="ＭＳ Ｐゴシック" charset="-128"/>
              </a:rPr>
              <a:t>A 35-year-old man with AML is treated with induction therapy. On day 16, he develops fevers, bloody diarrhea, and right lower abdominal pain followed a few hours later by an acute abdomen. He undergoes emergency explorative laparotomy and right hemicolectomy with temporary colostomy.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87FA-96C1-3F46-9CFB-85EB917C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Neutropenic </a:t>
            </a:r>
            <a:r>
              <a:rPr lang="en-US" dirty="0" err="1">
                <a:ea typeface="+mj-ea"/>
              </a:rPr>
              <a:t>enterocolitis</a:t>
            </a:r>
            <a:r>
              <a:rPr lang="en-US" dirty="0">
                <a:ea typeface="+mj-ea"/>
              </a:rPr>
              <a:t> (NE)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91D5C7D7-63B3-7A45-AF14-D0484DB5A8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altLang="x-none">
                <a:ea typeface="ＭＳ Ｐゴシック" charset="-128"/>
              </a:rPr>
              <a:t>AKA necrotizing colitis, ileocecal syndrome or typhlitis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altLang="x-none">
                <a:ea typeface="ＭＳ Ｐゴシック" charset="-128"/>
              </a:rPr>
              <a:t>Ill defined syndrome characterized by fever and abdominal pain in setting of neutropenia</a:t>
            </a:r>
          </a:p>
          <a:p>
            <a:pPr lvl="1">
              <a:defRPr/>
            </a:pPr>
            <a:r>
              <a:rPr lang="en-US" altLang="x-none"/>
              <a:t>Bacteremia common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altLang="x-none">
                <a:ea typeface="ＭＳ Ｐゴシック" charset="-128"/>
              </a:rPr>
              <a:t>Reported incidence ~6.5%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8B03-664C-C042-8283-AC90F128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Neutropenic </a:t>
            </a:r>
            <a:r>
              <a:rPr lang="en-US" dirty="0" err="1">
                <a:ea typeface="+mj-ea"/>
              </a:rPr>
              <a:t>enterocolitis</a:t>
            </a:r>
            <a:r>
              <a:rPr lang="en-US" dirty="0">
                <a:ea typeface="+mj-ea"/>
              </a:rPr>
              <a:t> (NE)</a:t>
            </a:r>
          </a:p>
        </p:txBody>
      </p:sp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9097741B-3353-434E-8FB8-20C9265111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altLang="x-none" sz="2800" dirty="0">
                <a:ea typeface="ＭＳ Ｐゴシック" charset="-128"/>
              </a:rPr>
              <a:t>Pathogenesis linked to damaged GI mucosa from chemotherapy and neutropenia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altLang="x-none" sz="2800" dirty="0">
                <a:ea typeface="ＭＳ Ｐゴシック" charset="-128"/>
              </a:rPr>
              <a:t>CT findings with thickening of bowel wall and intramural edema +/- </a:t>
            </a:r>
            <a:r>
              <a:rPr lang="en-US" altLang="x-none" sz="2800" dirty="0" err="1">
                <a:ea typeface="ＭＳ Ｐゴシック" charset="-128"/>
              </a:rPr>
              <a:t>paracolonic</a:t>
            </a:r>
            <a:r>
              <a:rPr lang="en-US" altLang="x-none" sz="2800" dirty="0">
                <a:ea typeface="ＭＳ Ｐゴシック" charset="-128"/>
              </a:rPr>
              <a:t> fluid, free air or </a:t>
            </a:r>
            <a:r>
              <a:rPr lang="en-US" altLang="x-none" sz="2800" dirty="0" err="1">
                <a:ea typeface="ＭＳ Ｐゴシック" charset="-128"/>
              </a:rPr>
              <a:t>pneumatosis</a:t>
            </a:r>
            <a:r>
              <a:rPr lang="en-US" altLang="x-none" sz="2800" dirty="0">
                <a:ea typeface="ＭＳ Ｐゴシック" charset="-128"/>
              </a:rPr>
              <a:t> intestinalis</a:t>
            </a:r>
          </a:p>
          <a:p>
            <a:pPr lvl="1">
              <a:defRPr/>
            </a:pPr>
            <a:r>
              <a:rPr lang="en-US" altLang="x-none" sz="2400" dirty="0"/>
              <a:t>Greater than 10-mm wall thickening linked to 60% mortality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r>
              <a:rPr lang="en-US" altLang="x-none" sz="2800" dirty="0">
                <a:ea typeface="ＭＳ Ｐゴシック" charset="-128"/>
              </a:rPr>
              <a:t>Treatment includes bowel rest, fluid resuscitation, NG suction, parenteral nutrition and broad spectrum antibiotics.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 bwMode="auto">
          <a:xfrm>
            <a:off x="381000" y="1201483"/>
            <a:ext cx="8153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ea typeface="+mj-ea"/>
              </a:rPr>
              <a:t>Summary</a:t>
            </a:r>
            <a:endParaRPr lang="en-US" altLang="en-US" sz="3600" dirty="0">
              <a:cs typeface="Arial" charset="0"/>
            </a:endParaRP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-1371600" y="2134435"/>
            <a:ext cx="10210800" cy="4383508"/>
          </a:xfrm>
        </p:spPr>
        <p:txBody>
          <a:bodyPr/>
          <a:lstStyle/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400" dirty="0">
                <a:ea typeface="ＭＳ Ｐゴシック" charset="-128"/>
              </a:rPr>
              <a:t>Nurses play a huge role in the care of the hematology patient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400" dirty="0">
                <a:ea typeface="ＭＳ Ｐゴシック" charset="-128"/>
              </a:rPr>
              <a:t>These patients can be sick - sometimes obviously &amp; other times more subtly 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r>
              <a:rPr lang="en-US" altLang="x-none" sz="2400" dirty="0">
                <a:ea typeface="ＭＳ Ｐゴシック" charset="-128"/>
              </a:rPr>
              <a:t>Newer therapies which have unique toxicities, more complex care, older patient populations all potentially increase the acuity &amp; the needs of our patients</a:t>
            </a: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x-none" sz="2000" dirty="0"/>
          </a:p>
          <a:p>
            <a:pPr marL="3144838" lvl="6" indent="-342900">
              <a:buFont typeface="Arial" panose="020B0604020202020204" pitchFamily="34" charset="0"/>
              <a:buChar char="•"/>
              <a:defRPr/>
            </a:pPr>
            <a:endParaRPr lang="en-US" altLang="x-none" sz="2800" dirty="0">
              <a:ea typeface="ＭＳ Ｐゴシック" charset="-128"/>
            </a:endParaRPr>
          </a:p>
          <a:p>
            <a:pPr marL="2230438" lvl="4" indent="-342900"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161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DB6ED1-327F-48B7-9795-7EDC12EFE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3" y="2414589"/>
            <a:ext cx="5892800" cy="1319212"/>
          </a:xfrm>
        </p:spPr>
        <p:txBody>
          <a:bodyPr/>
          <a:lstStyle/>
          <a:p>
            <a:pPr algn="ctr"/>
            <a:r>
              <a:rPr lang="en-US" sz="3600" dirty="0"/>
              <a:t>Questions…</a:t>
            </a:r>
          </a:p>
        </p:txBody>
      </p:sp>
    </p:spTree>
    <p:extLst>
      <p:ext uri="{BB962C8B-B14F-4D97-AF65-F5344CB8AC3E}">
        <p14:creationId xmlns:p14="http://schemas.microsoft.com/office/powerpoint/2010/main" val="122718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4" y="1009650"/>
            <a:ext cx="3727450" cy="5162550"/>
          </a:xfrm>
        </p:spPr>
        <p:txBody>
          <a:bodyPr/>
          <a:lstStyle/>
          <a:p>
            <a:r>
              <a:rPr lang="en-US" dirty="0"/>
              <a:t>Focus on assessment of volume status as this is a key step in determining the cause of hyponatremia </a:t>
            </a:r>
          </a:p>
          <a:p>
            <a:r>
              <a:rPr lang="en-US" dirty="0"/>
              <a:t>Causes are divided on the patient’s volume status and the serum osmolality </a:t>
            </a:r>
          </a:p>
          <a:p>
            <a:pPr lvl="1"/>
            <a:r>
              <a:rPr lang="en-US" dirty="0"/>
              <a:t>Pseudohyponatremia</a:t>
            </a:r>
          </a:p>
          <a:p>
            <a:pPr lvl="1"/>
            <a:r>
              <a:rPr lang="en-US" dirty="0"/>
              <a:t>Dilutional hyponatremia</a:t>
            </a:r>
          </a:p>
          <a:p>
            <a:pPr lvl="1"/>
            <a:r>
              <a:rPr lang="en-US" dirty="0"/>
              <a:t>Hypovolemic hyponatremia</a:t>
            </a:r>
          </a:p>
          <a:p>
            <a:pPr lvl="1"/>
            <a:r>
              <a:rPr lang="en-US" dirty="0"/>
              <a:t>Euvolemic hyponatremia</a:t>
            </a:r>
          </a:p>
          <a:p>
            <a:pPr lvl="1"/>
            <a:r>
              <a:rPr lang="en-US" dirty="0"/>
              <a:t>Hypervolemic hyponatremia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689D9-A04C-366E-3ECB-AA1B87054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63" y="997458"/>
            <a:ext cx="4770437" cy="54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Causes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7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FFAFC-53C3-3187-1C20-354FB7798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1090363"/>
            <a:ext cx="8380412" cy="5158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3CFE1-CA5C-3065-AE08-A7FC957CA26E}"/>
              </a:ext>
            </a:extLst>
          </p:cNvPr>
          <p:cNvSpPr txBox="1"/>
          <p:nvPr/>
        </p:nvSpPr>
        <p:spPr>
          <a:xfrm>
            <a:off x="3956050" y="6477000"/>
            <a:ext cx="4841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Image from </a:t>
            </a:r>
            <a:r>
              <a:rPr lang="en-US" sz="11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3"/>
              </a:rPr>
              <a:t>http://www.nursingguide.ph/userfiles/hyponatremia_final.jpg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E3B76-DE70-4E9B-AB48-ED362D1CB3E6}" type="slidenum">
              <a:rPr lang="en-US" smtClean="0"/>
              <a:pPr>
                <a:defRPr/>
              </a:pPr>
              <a:t>8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9BB8D-E4D9-7507-CC47-012A0C3B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80" y="2412320"/>
            <a:ext cx="6629400" cy="444568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41F1E-F932-4EB7-BD78-6CFB2083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1009650"/>
            <a:ext cx="6288087" cy="5120894"/>
          </a:xfrm>
        </p:spPr>
        <p:txBody>
          <a:bodyPr/>
          <a:lstStyle/>
          <a:p>
            <a:r>
              <a:rPr lang="en-US" sz="2000" dirty="0">
                <a:effectLst/>
              </a:rPr>
              <a:t>May be asymptomatic</a:t>
            </a:r>
          </a:p>
          <a:p>
            <a:r>
              <a:rPr lang="en-US" sz="2000" dirty="0">
                <a:effectLst/>
              </a:rPr>
              <a:t>Symptoms are more likely with a serum Na &lt;120 or with a rapid change</a:t>
            </a:r>
          </a:p>
          <a:p>
            <a:r>
              <a:rPr lang="en-US" sz="2000" dirty="0">
                <a:effectLst/>
              </a:rPr>
              <a:t>CNS symptoms, such as confusion, lethargy, seizure, and coma, are most common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0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0267-E1C1-412B-A077-A383DFBF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Hyponatremia…where to start?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3C28-153E-4AB3-978E-DD7E81CBF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E3B76-DE70-4E9B-AB48-ED362D1CB3E6}" type="slidenum">
              <a:rPr lang="en-US" smtClean="0"/>
              <a:pPr/>
              <a:t>9</a:t>
            </a:fld>
            <a:r>
              <a:rPr lang="en-US"/>
              <a:t> 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F6E63-91EE-E07E-D930-B1C0E067D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175798"/>
              </p:ext>
            </p:extLst>
          </p:nvPr>
        </p:nvGraphicFramePr>
        <p:xfrm>
          <a:off x="304800" y="1397000"/>
          <a:ext cx="8493126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303804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Care_Medicine_PP_July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E4E3D8"/>
        </a:lt1>
        <a:dk2>
          <a:srgbClr val="FFFFFF"/>
        </a:dk2>
        <a:lt2>
          <a:srgbClr val="B4B192"/>
        </a:lt2>
        <a:accent1>
          <a:srgbClr val="BBE0E3"/>
        </a:accent1>
        <a:accent2>
          <a:srgbClr val="333399"/>
        </a:accent2>
        <a:accent3>
          <a:srgbClr val="EFEFE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B4B192"/>
        </a:lt1>
        <a:dk2>
          <a:srgbClr val="FFFFFF"/>
        </a:dk2>
        <a:lt2>
          <a:srgbClr val="E4E3D8"/>
        </a:lt2>
        <a:accent1>
          <a:srgbClr val="FBF191"/>
        </a:accent1>
        <a:accent2>
          <a:srgbClr val="85DFD4"/>
        </a:accent2>
        <a:accent3>
          <a:srgbClr val="D6D5C7"/>
        </a:accent3>
        <a:accent4>
          <a:srgbClr val="000000"/>
        </a:accent4>
        <a:accent5>
          <a:srgbClr val="FDF7C7"/>
        </a:accent5>
        <a:accent6>
          <a:srgbClr val="78CAC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51BF9EBEF1E48B0C5DD0EEDE608BB" ma:contentTypeVersion="2" ma:contentTypeDescription="Create a new document." ma:contentTypeScope="" ma:versionID="0832e719cc61f6af0507b8103009247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06c8ffb7eaa4dfafde146542771a35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152E90-9964-49A9-8F58-B01C8DCB9369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92AC1D-88AA-415A-BB22-C85A1DD2C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CCE3E-3048-4696-966A-52FCDCBB4C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HealthCare_Medicine_PP</Template>
  <TotalTime>7951</TotalTime>
  <Words>3677</Words>
  <Application>Microsoft Office PowerPoint</Application>
  <PresentationFormat>On-screen Show (4:3)</PresentationFormat>
  <Paragraphs>461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ＭＳ Ｐゴシック</vt:lpstr>
      <vt:lpstr>Arial</vt:lpstr>
      <vt:lpstr>Calibri</vt:lpstr>
      <vt:lpstr>Noto Sans</vt:lpstr>
      <vt:lpstr>Times New Roman</vt:lpstr>
      <vt:lpstr>Verdana</vt:lpstr>
      <vt:lpstr>Wingdings</vt:lpstr>
      <vt:lpstr>Wingdings 3</vt:lpstr>
      <vt:lpstr>HealthCare_Medicine_PP_July2014</vt:lpstr>
      <vt:lpstr>Hematology Case Studies</vt:lpstr>
      <vt:lpstr>Case Study #1 </vt:lpstr>
      <vt:lpstr>Hyponatremia Definition</vt:lpstr>
      <vt:lpstr>Sodium</vt:lpstr>
      <vt:lpstr>Osmolality</vt:lpstr>
      <vt:lpstr>Physical Exam </vt:lpstr>
      <vt:lpstr>Typical Causes</vt:lpstr>
      <vt:lpstr>Symptoms</vt:lpstr>
      <vt:lpstr>Hyponatremia…where to start?</vt:lpstr>
      <vt:lpstr>What is pseudohyponatremia?</vt:lpstr>
      <vt:lpstr>Case Study #1</vt:lpstr>
      <vt:lpstr>Case Study #2</vt:lpstr>
      <vt:lpstr>Case Study #2</vt:lpstr>
      <vt:lpstr>Workup</vt:lpstr>
      <vt:lpstr>Hypotonic Hyponatremia (too much water)… why?</vt:lpstr>
      <vt:lpstr>Case Study #2</vt:lpstr>
      <vt:lpstr>Case #3</vt:lpstr>
      <vt:lpstr>Case #3</vt:lpstr>
      <vt:lpstr>Case #3</vt:lpstr>
      <vt:lpstr>Case #3</vt:lpstr>
      <vt:lpstr>Case #3</vt:lpstr>
      <vt:lpstr>Case #3</vt:lpstr>
      <vt:lpstr>Case #3</vt:lpstr>
      <vt:lpstr>Summary</vt:lpstr>
      <vt:lpstr>PowerPoint Presentation</vt:lpstr>
      <vt:lpstr>PowerPoint Presentation</vt:lpstr>
      <vt:lpstr>Neutropenic Fever</vt:lpstr>
      <vt:lpstr>Neutropenic Fever</vt:lpstr>
      <vt:lpstr>Neutropenic Fever</vt:lpstr>
      <vt:lpstr>Neutropenic Fever</vt:lpstr>
      <vt:lpstr>Neutropenic Fever</vt:lpstr>
      <vt:lpstr>Neutropenic Fever – Assess Risk Level</vt:lpstr>
      <vt:lpstr>Neutropenic Fever – Assess Risk Level</vt:lpstr>
      <vt:lpstr>Neutropenic Fever – Assess Risk Level</vt:lpstr>
      <vt:lpstr>Neutropenic Fever – Assess Risk Level</vt:lpstr>
      <vt:lpstr>Neutropenic Fever – Assess Risk Level</vt:lpstr>
      <vt:lpstr>PowerPoint Presentation</vt:lpstr>
      <vt:lpstr>PowerPoint Presentation</vt:lpstr>
      <vt:lpstr>Case #5</vt:lpstr>
      <vt:lpstr>Case #5</vt:lpstr>
      <vt:lpstr>Case #5</vt:lpstr>
      <vt:lpstr>Hypercalcemia</vt:lpstr>
      <vt:lpstr>Hypercalcemia</vt:lpstr>
      <vt:lpstr>Hypercalcemia</vt:lpstr>
      <vt:lpstr>Hypercalcemia: Treatment</vt:lpstr>
      <vt:lpstr>Hypercalcemia: Treatment</vt:lpstr>
      <vt:lpstr>Case #6</vt:lpstr>
      <vt:lpstr>Neurotoxicity</vt:lpstr>
      <vt:lpstr>Case #7</vt:lpstr>
      <vt:lpstr>Case #7</vt:lpstr>
      <vt:lpstr>Cytokine Release Syndrome</vt:lpstr>
      <vt:lpstr>Case #8</vt:lpstr>
      <vt:lpstr>Hyperleukocytosis (HL)</vt:lpstr>
      <vt:lpstr>Hyperleukocytosis (HL)</vt:lpstr>
      <vt:lpstr>Case #9</vt:lpstr>
      <vt:lpstr>Neutropenic enterocolitis (NE)</vt:lpstr>
      <vt:lpstr>Neutropenic enterocolitis (NE)</vt:lpstr>
      <vt:lpstr>Summary</vt:lpstr>
      <vt:lpstr>Questions…</vt:lpstr>
    </vt:vector>
  </TitlesOfParts>
  <Company>SHC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Guo, Ningning</dc:creator>
  <cp:lastModifiedBy>Precious Rivera</cp:lastModifiedBy>
  <cp:revision>44</cp:revision>
  <cp:lastPrinted>2014-07-01T15:40:33Z</cp:lastPrinted>
  <dcterms:created xsi:type="dcterms:W3CDTF">2016-07-28T17:36:34Z</dcterms:created>
  <dcterms:modified xsi:type="dcterms:W3CDTF">2024-06-04T02:52:31Z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0x0101005A451BF9EBEF1E48B0C5DD0EEDE608BB</vt:lpwstr>
  </property>
  <property fmtid="{D5CDD505-2E9C-101B-9397-08002B2CF9AE}" pid="3" name="Description0">
    <vt:lpwstr>Presentation for senior leaders to explain changes to outreach model</vt:lpwstr>
  </property>
</Properties>
</file>