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0" r:id="rId1"/>
    <p:sldMasterId id="2147484304" r:id="rId2"/>
  </p:sldMasterIdLst>
  <p:notesMasterIdLst>
    <p:notesMasterId r:id="rId45"/>
  </p:notesMasterIdLst>
  <p:handoutMasterIdLst>
    <p:handoutMasterId r:id="rId46"/>
  </p:handoutMasterIdLst>
  <p:sldIdLst>
    <p:sldId id="484" r:id="rId3"/>
    <p:sldId id="686" r:id="rId4"/>
    <p:sldId id="497" r:id="rId5"/>
    <p:sldId id="444" r:id="rId6"/>
    <p:sldId id="443" r:id="rId7"/>
    <p:sldId id="515" r:id="rId8"/>
    <p:sldId id="526" r:id="rId9"/>
    <p:sldId id="289" r:id="rId10"/>
    <p:sldId id="712" r:id="rId11"/>
    <p:sldId id="713" r:id="rId12"/>
    <p:sldId id="592" r:id="rId13"/>
    <p:sldId id="716" r:id="rId14"/>
    <p:sldId id="717" r:id="rId15"/>
    <p:sldId id="718" r:id="rId16"/>
    <p:sldId id="719" r:id="rId17"/>
    <p:sldId id="720" r:id="rId18"/>
    <p:sldId id="721" r:id="rId19"/>
    <p:sldId id="723" r:id="rId20"/>
    <p:sldId id="724" r:id="rId21"/>
    <p:sldId id="726" r:id="rId22"/>
    <p:sldId id="527" r:id="rId23"/>
    <p:sldId id="496" r:id="rId24"/>
    <p:sldId id="487" r:id="rId25"/>
    <p:sldId id="488" r:id="rId26"/>
    <p:sldId id="458" r:id="rId27"/>
    <p:sldId id="532" r:id="rId28"/>
    <p:sldId id="674" r:id="rId29"/>
    <p:sldId id="481" r:id="rId30"/>
    <p:sldId id="459" r:id="rId31"/>
    <p:sldId id="350" r:id="rId32"/>
    <p:sldId id="351" r:id="rId33"/>
    <p:sldId id="701" r:id="rId34"/>
    <p:sldId id="528" r:id="rId35"/>
    <p:sldId id="512" r:id="rId36"/>
    <p:sldId id="521" r:id="rId37"/>
    <p:sldId id="522" r:id="rId38"/>
    <p:sldId id="513" r:id="rId39"/>
    <p:sldId id="524" r:id="rId40"/>
    <p:sldId id="684" r:id="rId41"/>
    <p:sldId id="775" r:id="rId42"/>
    <p:sldId id="278" r:id="rId43"/>
    <p:sldId id="774" r:id="rId44"/>
  </p:sldIdLst>
  <p:sldSz cx="10287000" cy="6858000" type="35mm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AA072-0DE6-4A0E-873B-C4B1613FC53D}" v="203" dt="2024-06-12T00:36:2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91" autoAdjust="0"/>
    <p:restoredTop sz="94683" autoAdjust="0"/>
  </p:normalViewPr>
  <p:slideViewPr>
    <p:cSldViewPr>
      <p:cViewPr varScale="1">
        <p:scale>
          <a:sx n="74" d="100"/>
          <a:sy n="74" d="100"/>
        </p:scale>
        <p:origin x="734" y="62"/>
      </p:cViewPr>
      <p:guideLst>
        <p:guide orient="horz"/>
        <p:guide pos="6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94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588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88" y="8891588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1588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2626C785-E21D-4864-899E-53666BAB7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6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588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88" y="8891588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1588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53E594-8F26-478C-8B28-5767DBA0B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04850"/>
            <a:ext cx="52578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46588"/>
            <a:ext cx="51879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7" tIns="47189" rIns="94377" bIns="47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38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3A9E5-78E2-4C7B-AF23-3FFAE15C09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C08B-383D-4BD6-9E20-D0C822385445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CEB4E3-245E-43E2-8DB7-8D68D8F14DF8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6BCCD6-AF81-4539-800A-B705D84161CC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3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5E9F5C-1852-4AE6-A9BA-364A7B16260E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998F1-6138-4656-93AE-2BD54A39F1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A0E28-CEA1-44DC-9BCA-59AAE366A3B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7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38CC2-F64F-4EC6-915F-54872F5FF8C4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46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 txBox="1">
            <a:spLocks noGrp="1" noChangeArrowheads="1"/>
          </p:cNvSpPr>
          <p:nvPr/>
        </p:nvSpPr>
        <p:spPr bwMode="auto">
          <a:xfrm>
            <a:off x="4010025" y="8891588"/>
            <a:ext cx="30654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26" tIns="0" rIns="19526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5D4D2D4-3B30-4DE7-A77F-28B9F26E0A04}" type="slidenum">
              <a:rPr lang="en-US" altLang="en-US" sz="1000" i="1">
                <a:latin typeface="Times New Roman" panose="02020603050405020304" pitchFamily="18" charset="0"/>
              </a:rPr>
              <a:pPr algn="r"/>
              <a:t>34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09613"/>
            <a:ext cx="5245100" cy="3497262"/>
          </a:xfrm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2975" y="4446588"/>
            <a:ext cx="519112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4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E392DF-7E3C-41CF-9D9D-E1B04D4E6B1C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17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B180D-1AE3-496F-BA1C-25D7DA27AD8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AB961-B872-4BB6-8E7E-D23FFFDC8192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0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68157-A6AC-44BE-8909-FB98930D38C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 txBox="1">
            <a:spLocks noGrp="1" noChangeArrowheads="1"/>
          </p:cNvSpPr>
          <p:nvPr/>
        </p:nvSpPr>
        <p:spPr bwMode="auto">
          <a:xfrm>
            <a:off x="4010025" y="8891588"/>
            <a:ext cx="30654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26" tIns="0" rIns="19526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B2E4AF9-233F-4009-894C-385D06BB5E78}" type="slidenum">
              <a:rPr lang="en-US" altLang="en-US" sz="1000" i="1">
                <a:latin typeface="Times New Roman" panose="02020603050405020304" pitchFamily="18" charset="0"/>
              </a:rPr>
              <a:pPr algn="r"/>
              <a:t>4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09613"/>
            <a:ext cx="5245100" cy="349726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446588"/>
            <a:ext cx="519112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2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 txBox="1">
            <a:spLocks noGrp="1" noChangeArrowheads="1"/>
          </p:cNvSpPr>
          <p:nvPr/>
        </p:nvSpPr>
        <p:spPr bwMode="auto">
          <a:xfrm>
            <a:off x="4010025" y="8891588"/>
            <a:ext cx="30654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26" tIns="0" rIns="19526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3E7684A-A7A4-4C85-B3B6-54E973590A81}" type="slidenum">
              <a:rPr lang="en-US" altLang="en-US" sz="1000" i="1">
                <a:latin typeface="Times New Roman" panose="02020603050405020304" pitchFamily="18" charset="0"/>
              </a:rPr>
              <a:pPr algn="r"/>
              <a:t>5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09613"/>
            <a:ext cx="5245100" cy="34972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446588"/>
            <a:ext cx="519112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7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E3BD8C-C4AB-45E4-B5C4-AE6D557ABB97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4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8575D6-C716-4C41-9C99-D9BDCD32B0A6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4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665B-8249-4CBC-80DD-9D2367CAE5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C08B-383D-4BD6-9E20-D0C822385445}" type="slidenum">
              <a:rPr lang="en-US"/>
              <a:pPr/>
              <a:t>9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C08B-383D-4BD6-9E20-D0C822385445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4530"/>
            <a:ext cx="771525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5785" indent="0" algn="ctr">
              <a:buNone/>
              <a:defRPr sz="2363"/>
            </a:lvl2pPr>
            <a:lvl3pPr marL="771571" indent="0" algn="ctr">
              <a:buNone/>
              <a:defRPr sz="2025"/>
            </a:lvl3pPr>
            <a:lvl4pPr marL="1157356" indent="0" algn="ctr">
              <a:buNone/>
              <a:defRPr sz="1688"/>
            </a:lvl4pPr>
            <a:lvl5pPr marL="1543141" indent="0" algn="ctr">
              <a:buNone/>
              <a:defRPr sz="1688"/>
            </a:lvl5pPr>
            <a:lvl6pPr marL="1928927" indent="0" algn="ctr">
              <a:buNone/>
              <a:defRPr sz="1688"/>
            </a:lvl6pPr>
            <a:lvl7pPr marL="2314712" indent="0" algn="ctr">
              <a:buNone/>
              <a:defRPr sz="1688"/>
            </a:lvl7pPr>
            <a:lvl8pPr marL="2700498" indent="0" algn="ctr">
              <a:buNone/>
              <a:defRPr sz="1688"/>
            </a:lvl8pPr>
            <a:lvl9pPr marL="3086283" indent="0" algn="ctr">
              <a:buNone/>
              <a:defRPr sz="168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5ADB-6EDB-408F-82D5-29A3783CFE00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FA23-C125-41C5-B52F-4391F02AB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182F-6D21-4B45-8758-16E836E69B6D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A2DB-1DC3-4D8C-B182-F83CC1279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0362"/>
            <a:ext cx="221813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0363"/>
            <a:ext cx="6525816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25D0-6141-4071-901D-EC07FC7FEB22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B8DB-BBA6-48CB-904B-2709D4B28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1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8229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3692" y="4323846"/>
            <a:ext cx="2584608" cy="365125"/>
          </a:xfrm>
        </p:spPr>
        <p:txBody>
          <a:bodyPr/>
          <a:lstStyle/>
          <a:p>
            <a:pPr>
              <a:defRPr/>
            </a:pPr>
            <a:fld id="{3AC1BFF8-C90A-4D60-BA56-383DCA5B1698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7"/>
            <a:ext cx="5490686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137" y="1430868"/>
            <a:ext cx="2443163" cy="365125"/>
          </a:xfrm>
        </p:spPr>
        <p:txBody>
          <a:bodyPr/>
          <a:lstStyle/>
          <a:p>
            <a:pPr>
              <a:defRPr/>
            </a:pPr>
            <a:fld id="{4D00BBF9-8A41-442F-BBDD-227D4EAD9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0314-5405-4F35-874D-C6385164AA5D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E55E6-1FA6-4F37-B9A7-469A41C9E1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2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753535"/>
            <a:ext cx="894969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656" y="3641726"/>
            <a:ext cx="894969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448" y="381002"/>
            <a:ext cx="245602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9E4D0D-95D3-4FCC-81DB-8EAF5F907C89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655" y="381002"/>
            <a:ext cx="5434488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7775" y="381002"/>
            <a:ext cx="750570" cy="365125"/>
          </a:xfrm>
        </p:spPr>
        <p:txBody>
          <a:bodyPr/>
          <a:lstStyle/>
          <a:p>
            <a:pPr>
              <a:defRPr/>
            </a:pPr>
            <a:fld id="{C5194316-A4CA-4E44-9FC0-B4CCEB6990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6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6" y="2194560"/>
            <a:ext cx="4399401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361" y="2194560"/>
            <a:ext cx="4395983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BC0EA-7D9D-404A-9207-1A6E0638143E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CE0CA-9FE3-4AFE-BBD4-6C610CFC8C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5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162" y="762000"/>
            <a:ext cx="7175183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40" y="2183802"/>
            <a:ext cx="41441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" y="3132668"/>
            <a:ext cx="439940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77646" y="2183802"/>
            <a:ext cx="414069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2361" y="3132668"/>
            <a:ext cx="4395984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724CC-82E0-4B47-ACC8-D19592BA6DE5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1C927-A8AF-4FAC-B1F4-E27FE2C57F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DC8E2-D39E-4012-9198-196A47D95499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1441B-8809-4A7B-985D-AD5254471A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64E30-FCF9-4A55-B380-DB594541C5E6}" type="datetime1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59F7C-F2B5-4003-8B3B-0B4A295416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3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1524000"/>
            <a:ext cx="347186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746760"/>
            <a:ext cx="524637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655" y="3124200"/>
            <a:ext cx="3471863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EAAA6-F9BA-41DD-9721-DAF0CAA25DF0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2A9DF-83D4-4B0B-B7F3-F8955D97E9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2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EA9C-D3E7-4410-9991-5737B676689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E8F7-F4DE-4EEC-9030-E4ACBB0E5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6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1524000"/>
            <a:ext cx="4585196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7215" y="751242"/>
            <a:ext cx="4133513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655" y="3124200"/>
            <a:ext cx="4585196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07AB6-0794-4788-8702-DD7021475DD6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F44F6-2827-43A6-8B1F-FBF14DF9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49" y="4697362"/>
            <a:ext cx="895104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8649" y="977035"/>
            <a:ext cx="8944043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655" y="5516716"/>
            <a:ext cx="894969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CD0B5-ABDD-43E2-ABF2-C0BACDD0EA35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F2960-4B82-49FD-A57B-E69AD97167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67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753534"/>
            <a:ext cx="894969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25" y="3649134"/>
            <a:ext cx="874395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448" y="381002"/>
            <a:ext cx="245602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F77767-B3E6-483D-91D7-B85ED67571B9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8655" y="381002"/>
            <a:ext cx="5434488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67774" y="381002"/>
            <a:ext cx="750571" cy="365125"/>
          </a:xfrm>
        </p:spPr>
        <p:txBody>
          <a:bodyPr/>
          <a:lstStyle/>
          <a:p>
            <a:pPr>
              <a:defRPr/>
            </a:pPr>
            <a:fld id="{E3349650-87BF-48DF-B1F8-B7D5BBD8B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52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95" y="753534"/>
            <a:ext cx="8565356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00136" y="3509768"/>
            <a:ext cx="8093871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25" y="4174598"/>
            <a:ext cx="8751096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448" y="381002"/>
            <a:ext cx="245602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C339EB-439A-424A-9A69-B77A1FBB4632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8655" y="379439"/>
            <a:ext cx="5434488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67774" y="381002"/>
            <a:ext cx="750571" cy="365125"/>
          </a:xfrm>
        </p:spPr>
        <p:txBody>
          <a:bodyPr/>
          <a:lstStyle/>
          <a:p>
            <a:pPr>
              <a:defRPr/>
            </a:pPr>
            <a:fld id="{D8345CC9-0EB8-4119-AEAC-DFE21F14E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0390" y="807720"/>
            <a:ext cx="514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65075" y="3021330"/>
            <a:ext cx="514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56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124703"/>
            <a:ext cx="874663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16" y="3648317"/>
            <a:ext cx="87453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448" y="378885"/>
            <a:ext cx="245602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0DB9E3-B040-4ABC-A298-9119E591DF9F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8655" y="378885"/>
            <a:ext cx="5434488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67774" y="381002"/>
            <a:ext cx="750571" cy="365125"/>
          </a:xfrm>
        </p:spPr>
        <p:txBody>
          <a:bodyPr/>
          <a:lstStyle/>
          <a:p>
            <a:pPr>
              <a:defRPr/>
            </a:pPr>
            <a:fld id="{F13F49E3-AFA6-4494-ACD2-BA37417462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9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3164" y="762001"/>
            <a:ext cx="7175181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8656" y="2202080"/>
            <a:ext cx="28803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8655" y="2904565"/>
            <a:ext cx="28803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5017" y="2201333"/>
            <a:ext cx="28803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3379" y="2904068"/>
            <a:ext cx="28803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37984" y="2192866"/>
            <a:ext cx="28803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37985" y="2904565"/>
            <a:ext cx="28803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31EEA-91C9-478A-AD39-77EA508CC42E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3CB7-AD90-4841-A68C-0E604F02B8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8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443165" y="762000"/>
            <a:ext cx="717973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68655" y="4113341"/>
            <a:ext cx="28803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8655" y="2331720"/>
            <a:ext cx="28803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8655" y="4796104"/>
            <a:ext cx="28803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57" y="4113341"/>
            <a:ext cx="28803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03356" y="2331720"/>
            <a:ext cx="28803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02215" y="4796103"/>
            <a:ext cx="28803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42536" y="4113341"/>
            <a:ext cx="28803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42535" y="2331722"/>
            <a:ext cx="28803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2431" y="4796101"/>
            <a:ext cx="28803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5327B-90AA-4C3E-A3D2-2E77735F452C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8A663-665E-4421-9BB1-6BCAA87B40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2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655" y="2194560"/>
            <a:ext cx="894969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43DA7-D918-41DE-AFF5-D8DB8807D235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7109-08C7-4974-B6C1-7482FC9152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88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0287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2414" y="747184"/>
            <a:ext cx="1735931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656" y="746126"/>
            <a:ext cx="7062789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448" y="381002"/>
            <a:ext cx="245602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EAFE26-650B-4BEA-9802-2874A3244BA4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655" y="381002"/>
            <a:ext cx="5434488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7774" y="381002"/>
            <a:ext cx="750571" cy="365125"/>
          </a:xfrm>
        </p:spPr>
        <p:txBody>
          <a:bodyPr/>
          <a:lstStyle/>
          <a:p>
            <a:pPr>
              <a:defRPr/>
            </a:pPr>
            <a:fld id="{E2FF837C-4EF9-4AB2-8DA7-8106B17559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12423"/>
            <a:ext cx="8872538" cy="2851208"/>
          </a:xfrm>
        </p:spPr>
        <p:txBody>
          <a:bodyPr anchor="b"/>
          <a:lstStyle>
            <a:lvl1pPr>
              <a:defRPr sz="506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52634"/>
            <a:ext cx="8872538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578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8875-EACB-402B-8A7C-B950B5769607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8502-42FF-4B2E-9399-21680876D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076" y="1828801"/>
            <a:ext cx="4371975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8801"/>
            <a:ext cx="4371975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2E96-728E-432C-B266-3566F9CA0E90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02C4-D30C-49D4-AC2C-7E1AF1864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076" y="1681851"/>
            <a:ext cx="4350544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076" y="2507551"/>
            <a:ext cx="4350544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851"/>
            <a:ext cx="4371976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7551"/>
            <a:ext cx="4371976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D4E0-98F8-4E9D-B9E7-4C2E2B634CF5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FA4D-5E0A-46B1-9DB2-213207BC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5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B9AD-1E3A-4D54-8261-EB742B1143FE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422B-A366-4ECB-BA8F-53344D6B4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FAE7-6F7C-45CA-9563-E32E2DD4DB00}" type="datetime1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D9CC-E9FA-4B6A-905E-05F289B40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457201"/>
            <a:ext cx="3317558" cy="1600197"/>
          </a:xfrm>
        </p:spPr>
        <p:txBody>
          <a:bodyPr anchor="b"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990600"/>
            <a:ext cx="5207794" cy="4876800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03" y="2057399"/>
            <a:ext cx="3317558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50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4E6A-B06E-4865-9731-60A2A8C4414F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4F01-2D2D-4001-AE78-85743ED01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457200"/>
            <a:ext cx="3317558" cy="1600200"/>
          </a:xfrm>
        </p:spPr>
        <p:txBody>
          <a:bodyPr anchor="b"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1975" y="990600"/>
            <a:ext cx="5207794" cy="48768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03" y="2057400"/>
            <a:ext cx="3317558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50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9AAE-66CC-4AF6-9978-492D5ABF7E7D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314C-3151-4431-95B2-A4CD9F949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4001">
              <a:srgbClr val="11151A"/>
            </a:gs>
            <a:gs pos="83000">
              <a:srgbClr val="11151A"/>
            </a:gs>
            <a:gs pos="100000">
              <a:srgbClr val="11151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65125"/>
            <a:ext cx="88725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2788" y="1828800"/>
            <a:ext cx="88725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412158D-BB22-46C7-8AB9-3D3F49BA0776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0750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EDE553-8713-45CA-B321-8E0BF0F16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sldNum="0" hdr="0" dt="0"/>
  <p:txStyles>
    <p:titleStyle>
      <a:lvl1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2088" indent="-192088" algn="l" defTabSz="771525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3613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Wingdings 2" panose="05020102010507070707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38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spcBef>
          <a:spcPct val="20000"/>
        </a:spcBef>
        <a:buFont typeface="Wingdings 2" pitchFamily="18" charset="2"/>
        <a:buChar char="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spcBef>
          <a:spcPct val="20000"/>
        </a:spcBef>
        <a:buFont typeface="Wingdings 2" pitchFamily="18" charset="2"/>
        <a:buChar char="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spcBef>
          <a:spcPct val="20000"/>
        </a:spcBef>
        <a:buFont typeface="Wingdings 2" pitchFamily="18" charset="2"/>
        <a:buChar char="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spcBef>
          <a:spcPct val="20000"/>
        </a:spcBef>
        <a:buFont typeface="Wingdings 2" pitchFamily="18" charset="2"/>
        <a:buChar char="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3162" y="764373"/>
            <a:ext cx="717518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655" y="2194560"/>
            <a:ext cx="894969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3759" y="6356352"/>
            <a:ext cx="2404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037F04-BF7E-487A-8530-79467E1DBA6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655" y="6355847"/>
            <a:ext cx="63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2024, by Dr. Bryna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3781" y="381002"/>
            <a:ext cx="222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EDE553-8713-45CA-B321-8E0BF0F16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bes.com/display_category.jhtml?id=catalog70002_cat35932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bes.com/display_category.jhtml?id=catalog70002_cat35934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vibes.com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goodvibes.com/Item--i-14BA84--m-16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http://www.goodvibes.com/ProductImages/Thumbnails/p6023t.jpg" TargetMode="External"/><Relationship Id="rId2" Type="http://schemas.openxmlformats.org/officeDocument/2006/relationships/hyperlink" Target="http://www.goodvibes.com/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http://www.goodvibes.com/ProductImages/Thumbnails/p4883t.jpg" TargetMode="External"/><Relationship Id="rId10" Type="http://schemas.openxmlformats.org/officeDocument/2006/relationships/hyperlink" Target="http://www.goodvibes.com/Item--i-14BA04--m-7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vibes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www.goodvibes.com/Item--i-1-8-EF-0302--m-24" TargetMode="External"/><Relationship Id="rId18" Type="http://schemas.openxmlformats.org/officeDocument/2006/relationships/image" Target="http://www.goodvibes.com/ProductImages/Thumbnails/p368t.jpg" TargetMode="External"/><Relationship Id="rId26" Type="http://schemas.openxmlformats.org/officeDocument/2006/relationships/image" Target="http://www.goodvibes.com/ProductImages/Thumbnails/p302t.jpg" TargetMode="External"/><Relationship Id="rId3" Type="http://schemas.openxmlformats.org/officeDocument/2006/relationships/hyperlink" Target="http://www.goodvibes.com/" TargetMode="External"/><Relationship Id="rId21" Type="http://schemas.openxmlformats.org/officeDocument/2006/relationships/image" Target="../media/image27.jpeg"/><Relationship Id="rId7" Type="http://schemas.openxmlformats.org/officeDocument/2006/relationships/hyperlink" Target="http://www.goodvibes.com/Item--i-1-8-EK-BE03--m-24" TargetMode="External"/><Relationship Id="rId12" Type="http://schemas.openxmlformats.org/officeDocument/2006/relationships/image" Target="http://www.goodvibes.com/ProductImages/Thumbnails/p4502t.jpg" TargetMode="External"/><Relationship Id="rId17" Type="http://schemas.openxmlformats.org/officeDocument/2006/relationships/image" Target="../media/image25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www.goodvibes.com/Item--i-1-8-EF-BE11--m-24" TargetMode="External"/><Relationship Id="rId20" Type="http://schemas.openxmlformats.org/officeDocument/2006/relationships/image" Target="http://www.goodvibes.com/ProductImages/Large/p3626b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goodvibes.com/ProductImages/Thumbnails/p5180t.jpg" TargetMode="External"/><Relationship Id="rId11" Type="http://schemas.openxmlformats.org/officeDocument/2006/relationships/image" Target="../media/image23.jpeg"/><Relationship Id="rId24" Type="http://schemas.openxmlformats.org/officeDocument/2006/relationships/hyperlink" Target="http://www.goodvibes.com/Item--i-1-6-CD-BE05--m-19" TargetMode="External"/><Relationship Id="rId5" Type="http://schemas.openxmlformats.org/officeDocument/2006/relationships/image" Target="../media/image21.jpeg"/><Relationship Id="rId15" Type="http://schemas.openxmlformats.org/officeDocument/2006/relationships/image" Target="http://www.goodvibes.com/ProductImages/Thumbnails/p3495t.jpg" TargetMode="External"/><Relationship Id="rId23" Type="http://schemas.openxmlformats.org/officeDocument/2006/relationships/image" Target="../media/image28.jpeg"/><Relationship Id="rId10" Type="http://schemas.openxmlformats.org/officeDocument/2006/relationships/hyperlink" Target="http://www.goodvibes.com/Item--i-3-3-GK-0401--m-24" TargetMode="External"/><Relationship Id="rId19" Type="http://schemas.openxmlformats.org/officeDocument/2006/relationships/image" Target="../media/image26.jpeg"/><Relationship Id="rId4" Type="http://schemas.openxmlformats.org/officeDocument/2006/relationships/hyperlink" Target="http://www.goodvibes.com/Item--i-1-8-EK-0501--m-24" TargetMode="External"/><Relationship Id="rId9" Type="http://schemas.openxmlformats.org/officeDocument/2006/relationships/image" Target="http://www.goodvibes.com/ProductImages/Thumbnails/p380t.jpg" TargetMode="External"/><Relationship Id="rId14" Type="http://schemas.openxmlformats.org/officeDocument/2006/relationships/image" Target="../media/image24.jpeg"/><Relationship Id="rId22" Type="http://schemas.openxmlformats.org/officeDocument/2006/relationships/image" Target="http://www.goodvibes.com/ProductImages/Large/p3409b.jpg" TargetMode="External"/><Relationship Id="rId27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hyperlink" Target="http://www.goodvibes.com/" TargetMode="External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52700" y="2362200"/>
            <a:ext cx="510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5400" b="1" dirty="0">
                <a:latin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</a:rPr>
              <a:t> </a:t>
            </a:r>
            <a:r>
              <a:rPr lang="en-US" altLang="en-US" sz="4400" b="1" i="1" dirty="0">
                <a:latin typeface="Bernard MT Condensed" panose="02050806060905020404" pitchFamily="18" charset="0"/>
                <a:ea typeface="Microsoft YaHei UI" panose="020B0503020204020204" pitchFamily="34" charset="-122"/>
              </a:rPr>
              <a:t>Hot Topics In Oncology Care Conference: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i="1" dirty="0">
              <a:latin typeface="Bernard MT Condensed" panose="02050806060905020404" pitchFamily="18" charset="0"/>
              <a:ea typeface="Microsoft YaHei UI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latin typeface="Bernard MT Condensed" panose="02050806060905020404" pitchFamily="18" charset="0"/>
                <a:ea typeface="Microsoft YaHei UI" panose="020B0503020204020204" pitchFamily="34" charset="-122"/>
              </a:rPr>
              <a:t>Have a great sex life after cancer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Bernard MT Condensed" panose="02050806060905020404" pitchFamily="18" charset="0"/>
                <a:ea typeface="Microsoft YaHei UI" panose="020B0503020204020204" pitchFamily="34" charset="-122"/>
              </a:rPr>
              <a:t>June 15, 2024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i="1" dirty="0">
              <a:latin typeface="Bernard MT Condensed" panose="02050806060905020404" pitchFamily="18" charset="0"/>
              <a:ea typeface="Microsoft YaHei UI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Bernard MT Condensed" panose="02050806060905020404" pitchFamily="18" charset="0"/>
                <a:ea typeface="Microsoft YaHei UI" panose="020B0503020204020204" pitchFamily="34" charset="-122"/>
              </a:rPr>
              <a:t>By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Bernard MT Condensed" panose="02050806060905020404" pitchFamily="18" charset="0"/>
                <a:ea typeface="Microsoft YaHei UI" panose="020B0503020204020204" pitchFamily="34" charset="-122"/>
              </a:rPr>
              <a:t>Bryna Barsky, Ph.D.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3600" b="1" i="1" dirty="0">
                <a:latin typeface="Bernard MT Condensed" panose="02050806060905020404" pitchFamily="18" charset="0"/>
              </a:rPr>
            </a:br>
            <a:endParaRPr lang="en-US" alt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D9CF0C-99E2-F423-AFD9-00B83DAC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2024, by </a:t>
            </a:r>
            <a:r>
              <a:rPr lang="en-US" dirty="0" err="1"/>
              <a:t>Dr.Bryna</a:t>
            </a:r>
            <a:r>
              <a:rPr lang="en-US" dirty="0"/>
              <a:t> Barsky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04088"/>
            <a:ext cx="8229600" cy="896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DSM-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US" sz="5400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Delayed Ejaculation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Erectile Disorder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Female Orgasmic Disorder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Female Sexual Interest/Arousal Disorder</a:t>
            </a: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Genito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-Pelvic Pain/Penetration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Male Hypoactive Sexual Desire Disorder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Premature (Early) Ejaculation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Substance/Medication-Induced Sexual Dysfunction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EA838-0ABF-4BF8-B500-161E8BFD945C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FD3BA-276B-4B26-984D-B5ED70C9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04088"/>
            <a:ext cx="8229600" cy="896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Subtypes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007806" y="1783078"/>
            <a:ext cx="8229600" cy="46939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Lifelong type - Dysfunction present since onset of sexual functioning</a:t>
            </a:r>
          </a:p>
          <a:p>
            <a:pPr marL="0" indent="0">
              <a:buNone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Acquired type - Dysfunction appeared after a period of normalcy</a:t>
            </a:r>
          </a:p>
          <a:p>
            <a:pPr marL="0" indent="0">
              <a:buNone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Generalized type - Occurs frequently</a:t>
            </a:r>
          </a:p>
          <a:p>
            <a:pPr marL="0" indent="0">
              <a:buNone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Situational type - Occurs certain times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32342-8060-47E1-A52F-ACED094A88B6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AEE08-CC8E-4BCE-9E06-3ADA0D7B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Delayed Ejaculation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Formerly Male Orgasmic Disorder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Marked delay in, infrequency of, or absence of ejaculation in 75-100% of partnered sexual activities</a:t>
            </a:r>
          </a:p>
          <a:p>
            <a:r>
              <a:rPr lang="en-US" alt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months or more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Delay not desired by the individual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6AA8F-65D7-4C28-BC9C-B5CD54D35A24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55882-40B6-41F2-BE4E-04D7A409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Erectile Disorder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Formerly Male Erectile Disorder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Difficulty in obtaining an erection, difficulty maintaining an erection until completion of sexual activity, or decrease in erectile rigidity, in 75-100% of sexual activities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6 months or more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5BBAB-3E26-4F2E-8332-E81DA11BE83B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FBCE9-0C57-4426-942F-83FCA461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Female Orgasmic Disorder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514600"/>
            <a:ext cx="8229600" cy="3810000"/>
          </a:xfrm>
        </p:spPr>
        <p:txBody>
          <a:bodyPr/>
          <a:lstStyle/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Delay in, infrequency of, or absence of orgasm, or reduced intensity of orgasmic sensations, in 75-100% of sexual activities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6 months or more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EE383-FE14-4F7B-8DEF-E676DD058725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28ECE1-E922-4DFF-8670-FF440BEE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Female Sexual Interest/</a:t>
            </a:r>
            <a:b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Arousal Disorder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86000"/>
            <a:ext cx="8686800" cy="40386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Combines DSM-IV diagnoses of Hypoactive Sexual Desire Disorder and Female Sexual Arousal Disorder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At least </a:t>
            </a: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of the following:</a:t>
            </a:r>
          </a:p>
          <a:p>
            <a:pPr lvl="1"/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Absent/reduced interest in sexual activity</a:t>
            </a:r>
          </a:p>
          <a:p>
            <a:pPr lvl="1"/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Absent/reduced sexual/erotic thoughts/fantasies</a:t>
            </a:r>
          </a:p>
          <a:p>
            <a:pPr lvl="1"/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No/reduced initiation of sexual activity, and typically not receptive to partner’s attempts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E14DB-8994-4B19-BE25-7D3C9E0025B1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/>
              <a:t>Copyright © 2024, by Dr. </a:t>
            </a:r>
            <a:r>
              <a:rPr lang="en-US" sz="1000" dirty="0"/>
              <a:t>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C734A-C71F-43E8-8000-48CC852F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Female Sexual Interest/Arousal Disorder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362200"/>
            <a:ext cx="8229600" cy="3962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Absent/reduced sexual pleasure during 75-100% of sexual encounters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Absent/reduces sexual arousal/response to internal or external sexual/erotic cues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Absent/reduced genital or </a:t>
            </a:r>
            <a:r>
              <a:rPr lang="en-US" alt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nongenital</a:t>
            </a: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sensations during sexual activity during </a:t>
            </a: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75-100% </a:t>
            </a: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of sexual encounters</a:t>
            </a:r>
          </a:p>
          <a:p>
            <a:pPr lvl="1"/>
            <a:r>
              <a:rPr lang="en-US" alt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months or more</a:t>
            </a:r>
          </a:p>
          <a:p>
            <a:pPr lvl="1"/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 (NOT asexual)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5F2B-AE40-4C51-A065-C84DF611B71E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4F4E4-7439-40C6-80ED-6F7EA99C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46126"/>
            <a:ext cx="8229600" cy="123507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Genito</a:t>
            </a:r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-Pelvic Pain/Penetration Disorder (GPPPD)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81200"/>
            <a:ext cx="8763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Combines DSM-IV diagnoses of </a:t>
            </a:r>
            <a:r>
              <a:rPr lang="en-US" altLang="en-US" sz="2600" dirty="0" err="1">
                <a:latin typeface="Aharoni" panose="02010803020104030203" pitchFamily="2" charset="-79"/>
                <a:cs typeface="Aharoni" panose="02010803020104030203" pitchFamily="2" charset="-79"/>
              </a:rPr>
              <a:t>vaginismus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 and dyspareunia</a:t>
            </a:r>
          </a:p>
          <a:p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Persistent/recurrent difficulties with:</a:t>
            </a:r>
          </a:p>
          <a:p>
            <a:pPr lvl="1"/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vaginal penetration during intercourse</a:t>
            </a:r>
          </a:p>
          <a:p>
            <a:pPr lvl="1"/>
            <a:r>
              <a:rPr lang="en-US" altLang="en-US" sz="2600" dirty="0" err="1">
                <a:latin typeface="Aharoni" panose="02010803020104030203" pitchFamily="2" charset="-79"/>
                <a:cs typeface="Aharoni" panose="02010803020104030203" pitchFamily="2" charset="-79"/>
              </a:rPr>
              <a:t>vulvovaginal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 or pelvic pain during vaginal intercourse or penetration attempts</a:t>
            </a:r>
          </a:p>
          <a:p>
            <a:pPr lvl="1"/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fear or anxiety about </a:t>
            </a:r>
            <a:r>
              <a:rPr lang="en-US" altLang="en-US" sz="2600" dirty="0" err="1">
                <a:latin typeface="Aharoni" panose="02010803020104030203" pitchFamily="2" charset="-79"/>
                <a:cs typeface="Aharoni" panose="02010803020104030203" pitchFamily="2" charset="-79"/>
              </a:rPr>
              <a:t>vulvovaginal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/pelvic pain before, during, or as a result of vaginal penetration</a:t>
            </a:r>
          </a:p>
          <a:p>
            <a:pPr lvl="1"/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Tensing or tightening of the pelvic floor muscles during attempted vaginal penetration</a:t>
            </a:r>
          </a:p>
          <a:p>
            <a:pPr lvl="1"/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months or more</a:t>
            </a:r>
          </a:p>
          <a:p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  <a:p>
            <a:pPr lvl="1"/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65712-396B-4FF6-AFDF-DA813AC6C816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C4A1F-2363-430B-B7B4-64BDADB2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Male Hypoactive Sexual Desire Disorder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514600"/>
            <a:ext cx="8229600" cy="3810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Persistent/recurrent deficiency/absence of sexual/erotic thoughts/fantasies and desire for sexual activity</a:t>
            </a:r>
          </a:p>
          <a:p>
            <a:r>
              <a:rPr lang="en-US" alt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months or more</a:t>
            </a:r>
          </a:p>
          <a:p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 (NOT asexual)</a:t>
            </a:r>
          </a:p>
          <a:p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98EBA-6141-438B-948E-808DD1A7EFC0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4A578-1A62-4FED-B9C9-887DEF2F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Premature (Early) Ejaculation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Persistent/recurrent pattern of ejaculation during partnered sexual activity within approximately 1 minute following vaginal penetration and before the individual wishes it</a:t>
            </a:r>
          </a:p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May be applied to non-vaginal intercourse, but specific time duration has not been established for other activities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75-100% 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of sexual activities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months or more</a:t>
            </a:r>
          </a:p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8ED1A-BF2D-4468-90DD-CD7E41EE16C5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114A-E27A-4B3F-A03D-504715B5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8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sz="3200" dirty="0"/>
            </a:br>
            <a:endParaRPr lang="en-US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1500" y="-1928339"/>
            <a:ext cx="8991600" cy="1063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4800" dirty="0">
              <a:latin typeface="+mn-lt"/>
            </a:endParaRPr>
          </a:p>
          <a:p>
            <a:pPr algn="ctr">
              <a:defRPr/>
            </a:pPr>
            <a:endParaRPr lang="en-US" sz="4800" dirty="0">
              <a:latin typeface="+mn-lt"/>
            </a:endParaRPr>
          </a:p>
          <a:p>
            <a:pPr algn="ctr">
              <a:defRPr/>
            </a:pPr>
            <a:endParaRPr lang="en-US" sz="4000" dirty="0">
              <a:latin typeface="Bernard MT Condensed" panose="02050806060905020404" pitchFamily="18" charset="0"/>
            </a:endParaRPr>
          </a:p>
          <a:p>
            <a:pPr algn="ctr">
              <a:defRPr/>
            </a:pPr>
            <a:r>
              <a:rPr lang="en-US" sz="4000" dirty="0">
                <a:latin typeface="Bernard MT Condensed" panose="02050806060905020404" pitchFamily="18" charset="0"/>
              </a:rPr>
              <a:t>Dr. Bryna Barsky</a:t>
            </a:r>
          </a:p>
          <a:p>
            <a:pPr algn="ctr">
              <a:defRPr/>
            </a:pPr>
            <a:r>
              <a:rPr lang="en-US" sz="4000" dirty="0">
                <a:latin typeface="Bernard MT Condensed" panose="02050806060905020404" pitchFamily="18" charset="0"/>
              </a:rPr>
              <a:t>**Private Practice</a:t>
            </a:r>
          </a:p>
          <a:p>
            <a:pPr algn="ctr">
              <a:defRPr/>
            </a:pPr>
            <a:r>
              <a:rPr lang="en-US" sz="3200" dirty="0">
                <a:latin typeface="Bernard MT Condensed" panose="02050806060905020404" pitchFamily="18" charset="0"/>
              </a:rPr>
              <a:t>Day and evening hours available 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latin typeface="Bernard MT Condensed" panose="02050806060905020404" pitchFamily="18" charset="0"/>
              </a:rPr>
              <a:t>Monday through Friday</a:t>
            </a:r>
          </a:p>
          <a:p>
            <a:pPr algn="ctr">
              <a:defRPr/>
            </a:pPr>
            <a:endParaRPr lang="en-US" sz="4000" dirty="0">
              <a:latin typeface="Bernard MT Condensed" panose="02050806060905020404" pitchFamily="18" charset="0"/>
            </a:endParaRPr>
          </a:p>
          <a:p>
            <a:pPr algn="ctr">
              <a:defRPr/>
            </a:pPr>
            <a:r>
              <a:rPr lang="en-US" sz="4000" dirty="0">
                <a:latin typeface="Bernard MT Condensed" panose="02050806060905020404" pitchFamily="18" charset="0"/>
              </a:rPr>
              <a:t>(510) 913-4588</a:t>
            </a:r>
          </a:p>
          <a:p>
            <a:pPr algn="ctr">
              <a:defRPr/>
            </a:pPr>
            <a:endParaRPr lang="en-US" sz="1050" dirty="0">
              <a:latin typeface="Bernard MT Condensed" panose="020508060609050204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dirty="0">
                <a:latin typeface="Bernard MT Condensed" panose="02050806060905020404" pitchFamily="18" charset="0"/>
              </a:rPr>
              <a:t>E-mail: brynabx@yahoo.com</a:t>
            </a:r>
            <a:endParaRPr lang="en-US" altLang="en-US" sz="3200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dirty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CAN ALSO LOOK ME UP ON PSYCHOLOGY TODAY.COM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dirty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UNDER “FIND A THERAPIST” </a:t>
            </a:r>
          </a:p>
          <a:p>
            <a:pPr algn="ctr">
              <a:defRPr/>
            </a:pPr>
            <a:endParaRPr lang="en-US" sz="3200" dirty="0">
              <a:latin typeface="Bernard MT Condensed" panose="02050806060905020404" pitchFamily="18" charset="0"/>
            </a:endParaRPr>
          </a:p>
          <a:p>
            <a:pPr algn="ctr">
              <a:defRPr/>
            </a:pPr>
            <a:endParaRPr lang="en-US" sz="3200" dirty="0"/>
          </a:p>
          <a:p>
            <a:pPr algn="ctr">
              <a:defRPr/>
            </a:pPr>
            <a:endParaRPr lang="en-US" sz="6600" dirty="0">
              <a:latin typeface="+mn-lt"/>
            </a:endParaRPr>
          </a:p>
          <a:p>
            <a:pPr algn="ctr">
              <a:defRPr/>
            </a:pPr>
            <a:endParaRPr lang="en-US" sz="66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4031BD-3C41-45B2-6800-21424027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5791200"/>
            <a:ext cx="5490686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2024, by Dr. Bryna Barsky</a:t>
            </a:r>
          </a:p>
        </p:txBody>
      </p:sp>
    </p:spTree>
    <p:extLst>
      <p:ext uri="{BB962C8B-B14F-4D97-AF65-F5344CB8AC3E}">
        <p14:creationId xmlns:p14="http://schemas.microsoft.com/office/powerpoint/2010/main" val="131604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Substance/Medication Induced Sexual Dysfunction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disturbance of sexual function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Evidence of both symptoms developing during or soon after exposure to substance AND evidence that the involved substance is capable of causing the reported symptoms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Not better explained otherwise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Not exclusively during delirium</a:t>
            </a:r>
          </a:p>
          <a:p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Clinically significant distress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759B26-5EBF-4436-B869-790ABBC2BF28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4FE5E-1A26-43C0-A0D5-E91E6E40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33400"/>
            <a:ext cx="69342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PLISSIT Model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752600"/>
            <a:ext cx="8001000" cy="43783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 = permission:  give clients permission to discuss their sexual issues and normalize thoughts, feelings and behaviors</a:t>
            </a:r>
          </a:p>
          <a:p>
            <a:pPr eaLnBrk="1" hangingPunct="1"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LI= limited information: involves psycho-education i.e., impact of medical or medications on sexual functioning etc. </a:t>
            </a:r>
          </a:p>
          <a:p>
            <a:pPr eaLnBrk="1" hangingPunct="1"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SS=  specific suggestions: homework assignments </a:t>
            </a:r>
          </a:p>
          <a:p>
            <a:pPr eaLnBrk="1" hangingPunct="1"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= Intensive Therapy: used if the first three levels don’t 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C0DCD8-8743-313A-E341-6D75AAE0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How Does Cancer and Its Treatment Affect Sexuality: Psychologically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Individual Issues:  </a:t>
            </a: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Anxiety, depression, fear of rejection, concerns about:  disease recurrence, resuming sex, body image, finances, insurance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8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Partnered Issues: </a:t>
            </a: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Miscommunication, abandonment/sexual rejection, role changes, concern about partner’s response to new appearance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8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Non-Partnered Concerns:  </a:t>
            </a: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Dating/new relationship, disclosure of sensitive medical info, reproductive concerns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Loss/Alteration of a Body Part:  </a:t>
            </a: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Meaning varies, can affect general/sexual self-esteem.  May be self-conscious around partners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41E549-A001-B3CF-8351-9F0144C6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What do Clients need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021945"/>
            <a:ext cx="9525000" cy="406908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Time to get used to the changes</a:t>
            </a:r>
            <a:r>
              <a:rPr lang="en-US" altLang="en-US" sz="1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:  Increase comfort w/new body by looking/touching/exploring. Talk to partner re:  feelings about new body.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Increasing comfort level w/sex:  </a:t>
            </a:r>
            <a:r>
              <a:rPr lang="en-US" altLang="en-US" sz="1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May feel anxious about undressing in front of partner, sleeping naked.  Attractive bedroom attire</a:t>
            </a:r>
            <a:endParaRPr lang="en-US" altLang="en-US" sz="18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Take the pressure off intercourse:  </a:t>
            </a:r>
            <a:r>
              <a:rPr lang="en-US" altLang="en-US" sz="1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Express sexuality using other ways,  e.g.: oral sex, kissing, fondling (without culminating in intercourse/orgasm)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Coping w/side effects: </a:t>
            </a:r>
            <a:r>
              <a:rPr lang="en-US" altLang="en-US" sz="1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Take into account energy/pain/sensitivity.  Plan sex for when feeling energized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Decisions about breast reconstruction:  </a:t>
            </a:r>
            <a:r>
              <a:rPr lang="en-US" altLang="en-US" sz="1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Reconstructed breast – little/no sensation. Positive feelings about appearance, increased self-esteem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77B0B2-8E4D-DE7E-3C4B-20587A31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142999"/>
            <a:ext cx="8132445" cy="9144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Communicating with Partner</a:t>
            </a:r>
            <a:br>
              <a:rPr lang="en-US" altLang="en-US" b="1" dirty="0">
                <a:latin typeface="Baskerville Old Face" panose="02020602080505020303" pitchFamily="18" charset="0"/>
              </a:rPr>
            </a:br>
            <a:endParaRPr lang="en-US" alt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How to talk about sex:  </a:t>
            </a:r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Tell partner when/how to touch, kind of touch that feels good, positions/activities that provide most pleasure/minimize discomfort. May need extra lube, strap on dildos, vibrators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Survivor brings up the topic of sex:  </a:t>
            </a:r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Partners may not know what to say/fear talking will be painful for survivor.  Need to discuss feelings and what’s important to survivor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Partner may be concerned about pain/how should touch survivor:</a:t>
            </a:r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 Survivor should commit to telling partner when/if activity is uncomfortable so can proceed w/ confidence.  Include partner in discussions w/practitioner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Although survivor may view themselves as “damaged, unattractive, unlovable”, partner may not</a:t>
            </a:r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:  Partner may see the loss/alteration of body, changes/loss in sexual functioning, as less important in comparison w/survival of their partner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7BCF2-51AC-36A1-EB05-CCFC0B58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762000"/>
            <a:ext cx="8208963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INFORMATION CLIENTS NEED TO KNOW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524000"/>
            <a:ext cx="9982200" cy="5334000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dirty="0">
              <a:latin typeface="Bernard MT Condensed" panose="020508060609050204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Quantity, quality, variability and flexibility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Communicate conditions for sex: emotional, psychological, sexual, environmental, behavioral, cognitive, preferences, types of stimulation desired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Bef>
                <a:spcPct val="25000"/>
              </a:spcBef>
              <a:spcAft>
                <a:spcPct val="45000"/>
              </a:spcAft>
              <a:defRPr/>
            </a:pP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Most treatment leaves desire/skin sensation/orgasm intact</a:t>
            </a:r>
          </a:p>
          <a:p>
            <a:pPr eaLnBrk="1" fontAlgn="auto" hangingPunct="1">
              <a:lnSpc>
                <a:spcPct val="80000"/>
              </a:lnSpc>
              <a:spcBef>
                <a:spcPct val="25000"/>
              </a:spcBef>
              <a:spcAft>
                <a:spcPct val="45000"/>
              </a:spcAft>
              <a:defRPr/>
            </a:pPr>
            <a:endParaRPr lang="en-US" altLang="en-US" sz="8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45000"/>
              </a:spcAft>
              <a:defRPr/>
            </a:pP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Television sex isn’t real sex: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Sexual V-8 moments- up to ¼</a:t>
            </a:r>
            <a:endParaRPr lang="en-US" sz="2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45000"/>
              </a:spcAft>
              <a:defRPr/>
            </a:pPr>
            <a:endParaRPr lang="en-US" altLang="en-US" sz="1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Willingness (interest)→Arousal →Desire →Arousal →Orgasm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Sex=connection, shared pleasure, reinforcing intimacy, tension reducer  --NOT performance, orgasm or intercourse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4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BB59AD-20B3-CAAF-BBEE-755B95B9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762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Healthy Couple Sexuality</a:t>
            </a:r>
            <a:br>
              <a:rPr lang="en-US" sz="2400" b="1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</a:br>
            <a:r>
              <a:rPr lang="en-US" sz="2400" b="1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 (McCarthy)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066800"/>
            <a:ext cx="8763000" cy="5715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Partner as intimate/erotic friend, both responsible for change</a:t>
            </a:r>
          </a:p>
          <a:p>
            <a:pPr>
              <a:defRPr/>
            </a:pPr>
            <a:endParaRPr lang="en-US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3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Individuals responsible for own desire/arousal/orgasm, teaching partner</a:t>
            </a:r>
          </a:p>
          <a:p>
            <a:pPr marL="0" indent="0">
              <a:buNone/>
              <a:defRPr/>
            </a:pPr>
            <a:endParaRPr lang="en-US" sz="3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Mutual, synchronous sex isn’t the norm- asynchronous</a:t>
            </a:r>
          </a:p>
          <a:p>
            <a:pPr marL="0" indent="0">
              <a:buNone/>
            </a:pPr>
            <a:endParaRPr lang="en-US" sz="3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pPr>
              <a:spcBef>
                <a:spcPct val="0"/>
              </a:spcBef>
            </a:pPr>
            <a:r>
              <a:rPr lang="en-US" sz="3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Intimacy and eroticism equally important and necessary  </a:t>
            </a:r>
          </a:p>
          <a:p>
            <a:pPr>
              <a:spcBef>
                <a:spcPct val="0"/>
              </a:spcBef>
            </a:pPr>
            <a:endParaRPr lang="en-US" sz="3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Touching occurs inside/outside the bedroom and is valued for itself</a:t>
            </a:r>
          </a:p>
          <a:p>
            <a:endParaRPr lang="en-US" altLang="en-US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Both partners feel comfortable initiating  </a:t>
            </a:r>
          </a:p>
          <a:p>
            <a:endParaRPr lang="en-US" altLang="en-US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Touching shouldn’t always lead to intercourse  </a:t>
            </a:r>
          </a:p>
          <a:p>
            <a:endParaRPr lang="en-US" altLang="en-US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Both partners feel free to say no and to suggest alternatives</a:t>
            </a:r>
          </a:p>
          <a:p>
            <a:pPr>
              <a:spcBef>
                <a:spcPct val="0"/>
              </a:spcBef>
            </a:pPr>
            <a:endParaRPr lang="en-US" sz="26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</a:pPr>
            <a:endParaRPr lang="en-US" sz="26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393192" lvl="1" indent="0">
              <a:buNone/>
            </a:pPr>
            <a:endParaRPr lang="en-US" sz="26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</a:pPr>
            <a:endParaRPr lang="en-US" sz="2600" dirty="0">
              <a:latin typeface="+mj-lt"/>
            </a:endParaRP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8B0D94-2396-AF25-B1D8-9C7D11E8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  <p:extLst>
      <p:ext uri="{BB962C8B-B14F-4D97-AF65-F5344CB8AC3E}">
        <p14:creationId xmlns:p14="http://schemas.microsoft.com/office/powerpoint/2010/main" val="208282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655" y="304800"/>
            <a:ext cx="106680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INFORMATION CLIENTS NEED TO KNOW</a:t>
            </a:r>
            <a:endParaRPr lang="en-US" sz="3200" b="1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66800"/>
            <a:ext cx="9296400" cy="579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Variety of ways to orgasm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Orgasm: movement, external/internal talk, tensing/relaxing muscles, fantasy, 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multiple stimulation, oral/manual/rubbing/vibrator 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Men overvalue the importance intercourse has for the female partner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Men don’t need an erection or ejaculation to orgasm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 Orgasm stats for Women: 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90% 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of women don’t orgasm through intercourse alone 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45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 minutes from start to finish – </a:t>
            </a: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15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 min to be present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2/3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 orgasm through multiple stimulation- 3 ring circus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less than </a:t>
            </a: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20% 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orgasm </a:t>
            </a: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100% 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of the time in couple encounters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average: </a:t>
            </a:r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70% </a:t>
            </a:r>
            <a:r>
              <a:rPr lang="en-US" sz="20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of the time in couple encounters –stars aligned</a:t>
            </a:r>
          </a:p>
          <a:p>
            <a:pPr lvl="2">
              <a:spcBef>
                <a:spcPct val="0"/>
              </a:spcBef>
            </a:pPr>
            <a:endParaRPr lang="en-US" sz="2000" dirty="0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</a:pPr>
            <a:endParaRPr lang="en-US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393192" lvl="1" indent="0">
              <a:spcBef>
                <a:spcPct val="0"/>
              </a:spcBef>
              <a:buNone/>
            </a:pPr>
            <a:endParaRPr lang="en-US" sz="22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sz="8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sz="8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30841F-648C-5E89-0017-AC369496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  <p:extLst>
      <p:ext uri="{BB962C8B-B14F-4D97-AF65-F5344CB8AC3E}">
        <p14:creationId xmlns:p14="http://schemas.microsoft.com/office/powerpoint/2010/main" val="321683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What to Remember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752600"/>
            <a:ext cx="9372599" cy="451104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Participant vs. observer during a sexual exchange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Transitions and rituals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What’s in your sex basket?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Your Arousal Scale will dictate which gear you will go to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Order: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where are you on the arousal/desire scale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what activities would you like to engage in from your sex basket that match where you on that scale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communicate to partner information on arousal/desire scale and sex basket choices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negotiate sexual differences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70853-43B5-B2F4-4E52-EB2636EA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457200"/>
            <a:ext cx="8850312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Five Gears</a:t>
            </a:r>
            <a:b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By Barry McCarthy </a:t>
            </a:r>
            <a:r>
              <a:rPr lang="en-US" alt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Ph.d</a:t>
            </a:r>
            <a:endParaRPr lang="en-US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76400"/>
            <a:ext cx="90678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>
                <a:latin typeface="Bernard MT Condensed" panose="02050806060905020404" pitchFamily="18" charset="0"/>
              </a:rPr>
              <a:t> </a:t>
            </a:r>
          </a:p>
          <a:p>
            <a:pPr lvl="1" eaLnBrk="1" hangingPunct="1"/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altLang="en-US" sz="3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: clothes on, affectionate touch </a:t>
            </a:r>
          </a:p>
          <a:p>
            <a:pPr lvl="1" eaLnBrk="1" hangingPunct="1"/>
            <a:endParaRPr lang="en-US" alt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altLang="en-US" sz="3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 : non-genital, sensual touch, clothed, semi-clothed, or nude </a:t>
            </a:r>
          </a:p>
          <a:p>
            <a:pPr marL="457200" lvl="1" indent="0" eaLnBrk="1" hangingPunct="1">
              <a:buNone/>
            </a:pP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1" eaLnBrk="1" hangingPunct="1"/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altLang="en-US" sz="3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: playful touch, intermixes genital/non-genital touching, clothed or unclothed</a:t>
            </a:r>
          </a:p>
          <a:p>
            <a:pPr lvl="1" eaLnBrk="1" hangingPunct="1"/>
            <a:endParaRPr lang="en-US" alt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altLang="en-US" sz="3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: erotic touch (manual/oral/rubbing) to arousal, orgasm   </a:t>
            </a:r>
          </a:p>
          <a:p>
            <a:pPr lvl="1" eaLnBrk="1" hangingPunct="1"/>
            <a:endParaRPr lang="en-US" alt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altLang="en-US" sz="3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: integrates pleasurable, erotic touch, flows into intercourse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1E83AA-3A2B-4B90-11F6-B09B52A1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2024, by Dr. Bryna Barsky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1066800"/>
            <a:ext cx="7175183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200" b="1" dirty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altLang="en-US" sz="3200" b="1" dirty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How Does Cancer and Its Treatment </a:t>
            </a:r>
            <a:b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Affect Sexuality</a:t>
            </a:r>
            <a:b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b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32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altLang="en-US" sz="27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Psychologically/Physically</a:t>
            </a:r>
            <a:br>
              <a:rPr lang="en-US" altLang="en-US" sz="27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2700" b="1" i="1" dirty="0">
                <a:latin typeface="Aharoni" panose="02010803020104030203" pitchFamily="2" charset="-79"/>
                <a:cs typeface="Aharoni" panose="02010803020104030203" pitchFamily="2" charset="-79"/>
              </a:rPr>
              <a:t>(surgery, chemotherapy, radiation)</a:t>
            </a:r>
            <a:br>
              <a:rPr lang="en-US" altLang="en-US" sz="2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altLang="en-US" sz="2700" b="1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68655" y="2743200"/>
            <a:ext cx="8949690" cy="352044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sz="2800" b="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r>
              <a:rPr lang="en-US" altLang="en-US" sz="28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Sex Dysfunction in both men and women</a:t>
            </a:r>
            <a:endParaRPr lang="en-US" altLang="en-US" sz="28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lvl="1" eaLnBrk="1" hangingPunct="1"/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ED due to nerve damage, pain, numbness, anti-androgens</a:t>
            </a:r>
          </a:p>
          <a:p>
            <a:pPr lvl="1" eaLnBrk="1" hangingPunct="1"/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Anorgasmia</a:t>
            </a:r>
          </a:p>
          <a:p>
            <a:pPr lvl="1" eaLnBrk="1" hangingPunct="1"/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Pain:  due to decreased lubrication/genital swelling, reduction vaginal length/elasticity, s</a:t>
            </a: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car tissue in urethra/pelvis causing pain with ejaculation/erection, curve/bend in erection</a:t>
            </a:r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Low Desire:  nausea/vomiting, fatigue, pain, bleeding</a:t>
            </a:r>
            <a:endParaRPr lang="en-US" alt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en-US" altLang="en-US" sz="28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E4C2C1-E49A-216E-71E7-0D122881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33400"/>
            <a:ext cx="9372600" cy="4571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Sensate Focus (Guidelines)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97396" y="981789"/>
            <a:ext cx="9601200" cy="563880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Goals: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The giving and receiving of pleasure. 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Focus on being “in your body” and not in your mind.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No demand characteristics.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No free lancing (partner induced orgasm or intercourse). 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If “horny” do the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h.w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Guidelines: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Exercises on the calendar.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H.W. 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3x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/week.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Do not move on to the next number until both feel comfortable.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Set the scene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Give and receive feedback.  Alter touch based on feedback.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How the exercise is organized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Sensate Focus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#1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Body touching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Sensate Focus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#2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Body and Breast exploration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Sensate Focus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#3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Body, Breast and Genital exploration.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Sensate Focus #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Quiet containment.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AF74D-EB5C-4957-9F9A-8644C974AAEA}"/>
              </a:ext>
            </a:extLst>
          </p:cNvPr>
          <p:cNvSpPr/>
          <p:nvPr/>
        </p:nvSpPr>
        <p:spPr>
          <a:xfrm>
            <a:off x="571500" y="6611780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08858-345C-41D7-8E81-467FB889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33400"/>
            <a:ext cx="6934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Bouncing Ball Exercise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95400"/>
            <a:ext cx="9525000" cy="5715000"/>
          </a:xfrm>
        </p:spPr>
        <p:txBody>
          <a:bodyPr>
            <a:normAutofit fontScale="32500" lnSpcReduction="20000"/>
          </a:bodyPr>
          <a:lstStyle/>
          <a:p>
            <a:pPr>
              <a:buFontTx/>
              <a:buNone/>
            </a:pP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Lubricant, erotica.  journal: what worked, didn’t, thinking, feeling </a:t>
            </a:r>
          </a:p>
          <a:p>
            <a:pPr>
              <a:buFontTx/>
              <a:buNone/>
            </a:pPr>
            <a:endParaRPr lang="en-US" sz="29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Tx/>
              <a:buNone/>
            </a:pPr>
            <a:r>
              <a:rPr lang="en-US" sz="4500" u="sng" dirty="0">
                <a:latin typeface="Aharoni" panose="02010803020104030203" pitchFamily="2" charset="-79"/>
                <a:cs typeface="Aharoni" panose="02010803020104030203" pitchFamily="2" charset="-79"/>
              </a:rPr>
              <a:t>BB#1: </a:t>
            </a:r>
          </a:p>
          <a:p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Number line,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0-10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. Ball bouncing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#0-10. #0=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no arousal,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#10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orgasm,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#9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is “point of no return.” </a:t>
            </a:r>
          </a:p>
          <a:p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Erotica.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0-7.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pays attention to sensations &amp; erotica</a:t>
            </a:r>
          </a:p>
          <a:p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Reaches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#7</a:t>
            </a:r>
            <a:r>
              <a:rPr lang="en-US" sz="7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stops erotica, hand off penis, breathes, relaxes, erection to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#0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. stays for a couple of minutes. turns on erotica, breathes faster,  stimulates penis, Up to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#7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down to a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#0 3x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6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time, orgasm  </a:t>
            </a:r>
          </a:p>
          <a:p>
            <a:pPr marL="0" indent="0">
              <a:buNone/>
            </a:pPr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BB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#2: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Up to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7,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down to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#3.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marL="0" indent="0">
              <a:buNone/>
            </a:pPr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BB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#3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: Partner masturbates to 7, down to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3. 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IP gives partner an orgasm, if they want one, first, so IP would feel o.k. about just focusing on IP’s pleasure</a:t>
            </a:r>
          </a:p>
          <a:p>
            <a:pPr marL="0" indent="0">
              <a:buNone/>
            </a:pPr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BB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#4: 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Intercourse, partner on top.  Same format. </a:t>
            </a:r>
          </a:p>
          <a:p>
            <a:pPr marL="0" indent="0">
              <a:buNone/>
            </a:pPr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BB 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#5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: Intercourse, IP on top. Same format</a:t>
            </a:r>
          </a:p>
          <a:p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C64E6-848E-4A49-91D7-5F16D57DB13B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5BB9F-31ED-479D-8C58-D7106387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04800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Treatment of Orgasmic/Arousal</a:t>
            </a:r>
            <a:b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Disorders in Men and Women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00101" y="1752600"/>
            <a:ext cx="8458199" cy="541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Self pleasuring: What do I need to be thinking/feeling/doing to have a good time?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Sensate Focus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Lube is your friend (silicone or hybrid)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Vibrators, Strap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ons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positioning toys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Visual, audio, written erotica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Sex Ed Books or Videos</a:t>
            </a:r>
          </a:p>
          <a:p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Sexual twister- position of the day playbook</a:t>
            </a:r>
          </a:p>
          <a:p>
            <a:r>
              <a:rPr lang="en-US" sz="24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Practice being in your body: ice cream, showering, meditation, progressive relaxation, yoga, meditation </a:t>
            </a:r>
          </a:p>
          <a:p>
            <a:endParaRPr lang="en-US" sz="2400" dirty="0">
              <a:latin typeface="Bernard MT Condensed" panose="02050806060905020404" pitchFamily="18" charset="0"/>
            </a:endParaRPr>
          </a:p>
          <a:p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AC6C6A-8D49-0A6D-C511-54BAA55D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  <p:extLst>
      <p:ext uri="{BB962C8B-B14F-4D97-AF65-F5344CB8AC3E}">
        <p14:creationId xmlns:p14="http://schemas.microsoft.com/office/powerpoint/2010/main" val="332220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162" y="764373"/>
            <a:ext cx="7175183" cy="5310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Treatment for Sexual Pain Disorders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905000"/>
            <a:ext cx="9982200" cy="4572001"/>
          </a:xfrm>
        </p:spPr>
        <p:txBody>
          <a:bodyPr rtlCol="0">
            <a:noAutofit/>
          </a:bodyPr>
          <a:lstStyle/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Goal:  get rid of pain, preserve ability to accept penetration with comfort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This is a “couple’s” issue. 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Materials: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silicone dildos: small, medium, medium-large, and partner size.  Use; hybrid lube; erotica; vibrator.  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Mini Sensate Focus: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½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hour to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45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minutes  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When very aroused, rub lube on fingers and stimulate the vulva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Order: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finger,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fingers, small, medium, medium-large, partner size dildo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Stimulate body and clitoris.  Combine with orgasm if possible</a:t>
            </a:r>
          </a:p>
          <a:p>
            <a:pPr marL="231775" indent="-231775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Don’t move from one stage to next until comfort and pleasure achieved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2BE504-AFA9-F81F-8B0F-AF6AF958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09" y="1066800"/>
            <a:ext cx="10553700" cy="3810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700" b="1" i="1" dirty="0">
                <a:latin typeface="Aharoni" panose="02010803020104030203" pitchFamily="2" charset="-79"/>
                <a:cs typeface="Aharoni" panose="02010803020104030203" pitchFamily="2" charset="-79"/>
              </a:rPr>
              <a:t>Treating ED: Oral Medications - </a:t>
            </a:r>
            <a:r>
              <a:rPr lang="en-US" altLang="en-US" sz="2700" b="1" dirty="0">
                <a:latin typeface="Aharoni" panose="02010803020104030203" pitchFamily="2" charset="-79"/>
                <a:cs typeface="Aharoni" panose="02010803020104030203" pitchFamily="2" charset="-79"/>
              </a:rPr>
              <a:t>PDE5-inhibitors</a:t>
            </a:r>
            <a:br>
              <a:rPr lang="en-US" altLang="en-US" sz="2400" b="1" dirty="0">
                <a:latin typeface="Bernard MT Condensed" panose="02050806060905020404" pitchFamily="18" charset="0"/>
              </a:rPr>
            </a:br>
            <a:endParaRPr lang="en-US" altLang="en-US" sz="2400" b="1" dirty="0">
              <a:latin typeface="Bernard MT Condensed" panose="020508060609050204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10172700" cy="50292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sz="20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Sildenafil (Viagra), Tadalafil (Cialis), Vardenafil (Levitra)</a:t>
            </a: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= Enhances effects of nitric oxide which relaxes muscles in the penis. Increases blood flow, get an erection in response to sexual stimuli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hangingPunct="1"/>
            <a:r>
              <a:rPr lang="en-US" altLang="en-US" sz="20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Medications vary in dosage, how long they work and side effects</a:t>
            </a:r>
            <a:endParaRPr lang="en-US" altLang="en-US" sz="20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Levitra works a little longer than Viagra. 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Both take effect in about 30 minutes 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Levitra lasts for 5 hours, and Viagra 4 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Cialis works faster, effects last up to 36 hours, daily works best 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No impact on desire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May make it more difficult to orgasm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May not work for some clients</a:t>
            </a:r>
          </a:p>
          <a:p>
            <a:pPr lvl="1" eaLnBrk="1" hangingPunct="1"/>
            <a:r>
              <a:rPr lang="en-US" alt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May have a high cost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BF108-846D-574C-5F21-7E98FCE2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97917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lubricants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24000"/>
            <a:ext cx="11049000" cy="7864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Water-Based Lubricants Without Glycerin</a:t>
            </a: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Pros: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rinse out of the body easily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easy to clean up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condom-compatible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be used with virtually any sex toy, even silicone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don’t contribute to health issues like yeast infections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Cons: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prone to drying up faster than other types of lube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feel sticky on the skin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not as long-lasting as silicone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not effective for use in water (in the bath, etc.)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creamy lubes often taste bitter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latin typeface="Baskerville Old Face" panose="02020602080505020303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latin typeface="Baskerville Old Face" panose="02020602080505020303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600" dirty="0">
              <a:latin typeface="Castellar" panose="020A0402060406010301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57D96D-3B5C-790B-33AC-CB4AB89F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97917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lubricants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47800"/>
            <a:ext cx="11049000" cy="7864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u="sng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Silicone-based lubricants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  long-lasting, feel more like oil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Pros: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last longer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cost-effective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condom-compatible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never get sticky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stay on in water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be used for massage since they don’t dry out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Cons: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compromise integrity of some brands of silicone toys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compromise integrity of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softskin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cyberskin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toys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are more difficult to rinse off/out (especially out of the vagina)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tend to cost more for the same amount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latin typeface="Baskerville Old Face" panose="02020602080505020303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latin typeface="Baskerville Old Face" panose="02020602080505020303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600" dirty="0">
              <a:latin typeface="Castellar" panose="020A0402060406010301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278C06-6210-B876-1E1D-1FFF994E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958215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How do you get an appointment with me</a:t>
            </a:r>
            <a:b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Night/DAYTIME </a:t>
            </a:r>
            <a:r>
              <a:rPr lang="en-US" alt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weekdAY</a:t>
            </a:r>
            <a:r>
              <a:rPr lang="en-US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appointments available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286000"/>
            <a:ext cx="9906000" cy="3787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VIRTUAL PRIVATE PRACTICE – CLIENTS CAN LIVE ANYWHERE AND LOG ON-EVEN FROM TWO DIFFERENT LOCATIONS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PHONE NUMBER </a:t>
            </a:r>
            <a:r>
              <a:rPr lang="en-US" altLang="en-US" sz="3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(510) 913-4588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E-mail: brynabx@yahoo.com</a:t>
            </a:r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CAN ALSO LOOK ME UP ON PSYCHOLOGY TODAY.COM UNDER “FIND A THERAPIST”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>
              <a:latin typeface="Baskerville Old Face" panose="020206020805050203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Baskerville Old Face" panose="020206020805050203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dirty="0">
              <a:latin typeface="Castellar" panose="020A0402060406010301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05CC9-449E-FB9A-8BF0-74B5D3EA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999172"/>
            <a:ext cx="6934200" cy="69389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  <a:hlinkClick r:id="rId3"/>
              </a:rPr>
              <a:t>www.goodvibes.com</a:t>
            </a: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– Good Vibrations</a:t>
            </a:r>
            <a:b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(Resource for DVDs, toys, lube, books) Positioning Toys </a:t>
            </a:r>
            <a:b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571500" y="-2836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571500" y="-18843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14"/>
          <p:cNvSpPr>
            <a:spLocks noChangeArrowheads="1"/>
          </p:cNvSpPr>
          <p:nvPr/>
        </p:nvSpPr>
        <p:spPr bwMode="auto">
          <a:xfrm>
            <a:off x="571500" y="-9318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Rectangle 15"/>
          <p:cNvSpPr>
            <a:spLocks noChangeArrowheads="1"/>
          </p:cNvSpPr>
          <p:nvPr/>
        </p:nvSpPr>
        <p:spPr bwMode="auto">
          <a:xfrm>
            <a:off x="571500" y="206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Rectangle 16"/>
          <p:cNvSpPr>
            <a:spLocks noChangeArrowheads="1"/>
          </p:cNvSpPr>
          <p:nvPr/>
        </p:nvSpPr>
        <p:spPr bwMode="auto">
          <a:xfrm>
            <a:off x="571500" y="9731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4" name="Rectangle 17"/>
          <p:cNvSpPr>
            <a:spLocks noChangeArrowheads="1"/>
          </p:cNvSpPr>
          <p:nvPr/>
        </p:nvSpPr>
        <p:spPr bwMode="auto">
          <a:xfrm>
            <a:off x="800100" y="36258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5" name="Rectangle 18"/>
          <p:cNvSpPr>
            <a:spLocks noChangeArrowheads="1"/>
          </p:cNvSpPr>
          <p:nvPr/>
        </p:nvSpPr>
        <p:spPr bwMode="auto">
          <a:xfrm>
            <a:off x="571500" y="46926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6" name="Rectangle 19"/>
          <p:cNvSpPr>
            <a:spLocks noChangeArrowheads="1"/>
          </p:cNvSpPr>
          <p:nvPr/>
        </p:nvSpPr>
        <p:spPr bwMode="auto">
          <a:xfrm>
            <a:off x="571500" y="54546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7" name="Rectangle 20"/>
          <p:cNvSpPr>
            <a:spLocks noChangeArrowheads="1"/>
          </p:cNvSpPr>
          <p:nvPr/>
        </p:nvSpPr>
        <p:spPr bwMode="auto">
          <a:xfrm>
            <a:off x="571500" y="64023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8" name="Rectangle 21"/>
          <p:cNvSpPr>
            <a:spLocks noChangeArrowheads="1"/>
          </p:cNvSpPr>
          <p:nvPr/>
        </p:nvSpPr>
        <p:spPr bwMode="auto">
          <a:xfrm>
            <a:off x="571500" y="7354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5069" name="Picture 2" descr="Liberator Ram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0" y="4987717"/>
            <a:ext cx="1381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0" descr="Liberator Heart Wedge Positioning Pillow - Click to en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76" y="4292580"/>
            <a:ext cx="1666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91147E-BDCE-4385-9081-FADA5540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2" name="Picture 2" descr="Show image 1">
            <a:extLst>
              <a:ext uri="{FF2B5EF4-FFF2-40B4-BE49-F238E27FC236}">
                <a16:creationId xmlns:a16="http://schemas.microsoft.com/office/drawing/2014/main" id="{FCB96135-3235-847C-91BA-D73BEFC3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34" y="1817633"/>
            <a:ext cx="4397968" cy="33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how image 4">
            <a:extLst>
              <a:ext uri="{FF2B5EF4-FFF2-40B4-BE49-F238E27FC236}">
                <a16:creationId xmlns:a16="http://schemas.microsoft.com/office/drawing/2014/main" id="{0329F3B7-507F-D0EC-C112-F4080472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4" y="1569085"/>
            <a:ext cx="4824413" cy="452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768" y="719667"/>
            <a:ext cx="8703733" cy="76940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Sex toys</a:t>
            </a:r>
            <a:b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  <a:hlinkClick r:id="rId2"/>
              </a:rPr>
              <a:t>www.goodvibes.com</a:t>
            </a: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– Good Vibrations</a:t>
            </a:r>
            <a:b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(Resource for DVDs, toys, lube, books) </a:t>
            </a:r>
            <a:b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endParaRPr lang="en-US" altLang="en-US" sz="1956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54390" y="10237612"/>
            <a:ext cx="8974667" cy="336691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1778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778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422" dirty="0">
              <a:latin typeface="Castellar" panose="020A0402060406010301" pitchFamily="18" charset="0"/>
            </a:endParaRPr>
          </a:p>
        </p:txBody>
      </p:sp>
      <p:pic>
        <p:nvPicPr>
          <p:cNvPr id="47109" name="Picture 12" descr="Magic Touch Waterproof Bullet Vib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34" y="433552"/>
            <a:ext cx="122766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6" descr="Limon Touch-Responsive Vib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8" y="819857"/>
            <a:ext cx="122766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0" descr="FingO Tips Micro Fingertip Vibr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96" y="2074335"/>
            <a:ext cx="122766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8" descr="DoubleO 8 Vibrating Couples Cock Ring - Click to en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74" y="4685381"/>
            <a:ext cx="1319389" cy="17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olorpop FingO Wireless Vibrator - Click to en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32" y="1813075"/>
            <a:ext cx="16668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oulsource.com/wp-content/uploads/product-silicone-fullset.jpg?timestamp=14043706365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0" y="3234732"/>
            <a:ext cx="30818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e-Vibe II Plus Couple's Vibr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83" y="1813075"/>
            <a:ext cx="2437662" cy="24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14E8A-AA80-A3FA-6A30-47BE9850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 descr="http://www.goodvibes.com/ProductImages/Thumbnails/p6023t.jpg">
            <a:hlinkClick r:id="rId10"/>
            <a:extLst>
              <a:ext uri="{FF2B5EF4-FFF2-40B4-BE49-F238E27FC236}">
                <a16:creationId xmlns:a16="http://schemas.microsoft.com/office/drawing/2014/main" id="{04D9BEB7-7F0C-D164-1C12-B8B8EA21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 t="14285" b="19048"/>
          <a:stretch>
            <a:fillRect/>
          </a:stretch>
        </p:blipFill>
        <p:spPr bwMode="auto">
          <a:xfrm>
            <a:off x="3404045" y="4815696"/>
            <a:ext cx="2286000" cy="154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http://www.goodvibes.com/ProductImages/Thumbnails/p4883t.jpg">
            <a:hlinkClick r:id="rId13"/>
            <a:extLst>
              <a:ext uri="{FF2B5EF4-FFF2-40B4-BE49-F238E27FC236}">
                <a16:creationId xmlns:a16="http://schemas.microsoft.com/office/drawing/2014/main" id="{BAA064CE-A75A-0EAA-EA0F-80175F91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6227816" y="4543341"/>
            <a:ext cx="1716967" cy="17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Night Rider Vib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8" y="2524945"/>
            <a:ext cx="1381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2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Radiation therapy, Cryosurgery, </a:t>
            </a:r>
            <a:b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and Radical prostatectomy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black"/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Radiation Therapy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may cause problems slowly and over time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ED due to damage to blood vessels providing blood to the penis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Radical prostatectomy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ED caused by injuring/removing nerve bundles (either side of the prostate) that send messages to penis to initiate erections. Even if not injured can still have ED.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veins in penis may suffer trauma during surgery, unable to keep blood trapped inside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Cryosurgery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when prostate gland is frozen,  nerve bundles can be permanently damaged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4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4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E39200-9069-5A93-E9EF-4B258671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ow image 1">
            <a:extLst>
              <a:ext uri="{FF2B5EF4-FFF2-40B4-BE49-F238E27FC236}">
                <a16:creationId xmlns:a16="http://schemas.microsoft.com/office/drawing/2014/main" id="{BAB34C7B-29B2-1565-B351-C3347B00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27" y="4073497"/>
            <a:ext cx="2885447" cy="24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768" y="719667"/>
            <a:ext cx="8703733" cy="76940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Sex toys</a:t>
            </a:r>
            <a:b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  <a:hlinkClick r:id="rId3"/>
              </a:rPr>
              <a:t>www.goodvibes.com</a:t>
            </a: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– Good Vibrations</a:t>
            </a:r>
            <a:b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(Resource for DVDs, toys, lube, books) </a:t>
            </a:r>
            <a:br>
              <a:rPr lang="en-US" altLang="en-US" sz="1956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endParaRPr lang="en-US" altLang="en-US" sz="1956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54390" y="10237612"/>
            <a:ext cx="8974667" cy="336691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71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US" altLang="en-US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1778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778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422" dirty="0">
              <a:latin typeface="Castellar" panose="020A0402060406010301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14E8A-AA80-A3FA-6A30-47BE9850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Show image 1">
            <a:extLst>
              <a:ext uri="{FF2B5EF4-FFF2-40B4-BE49-F238E27FC236}">
                <a16:creationId xmlns:a16="http://schemas.microsoft.com/office/drawing/2014/main" id="{FC740517-E50D-A103-13A2-8D6F0191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0" y="2548643"/>
            <a:ext cx="3505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10" descr="Malibu Terra Firma Harness - Click to en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03" y="3752852"/>
            <a:ext cx="1808408" cy="22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http://ecdn.hs.llnwd.net/e1/GLImages/goodvibes/ProductImages/Large/GV12869.jpg?wid=3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94" y="1598890"/>
            <a:ext cx="2293056" cy="305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33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6" y="457199"/>
            <a:ext cx="7231064" cy="15799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200" u="sng" dirty="0">
                <a:latin typeface="Aharoni" panose="02010803020104030203" pitchFamily="2" charset="-79"/>
                <a:cs typeface="Aharoni" panose="02010803020104030203" pitchFamily="2" charset="-79"/>
              </a:rPr>
              <a:t>Sensation Toys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2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  <a:hlinkClick r:id="rId3"/>
              </a:rPr>
              <a:t>www.goodvibes.com</a:t>
            </a:r>
            <a:r>
              <a:rPr lang="en-US" altLang="en-US" sz="22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– Good Vibrations</a:t>
            </a:r>
            <a:br>
              <a:rPr lang="en-US" altLang="en-US" sz="22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22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(Resource for DVDs, toys, lube, books) </a:t>
            </a:r>
            <a:br>
              <a:rPr lang="en-US" altLang="en-US" sz="28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4995" name="Picture 3" descr="http://www.goodvibes.com/ProductImages/Thumbnails/p5180t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8575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://www.goodvibes.com/ProductImages/Thumbnails/p380t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581900" y="464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http://www.goodvibes.com/ProductImages/Thumbnails/p4502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4786312" y="1864026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http://www.goodvibes.com/ProductImages/Thumbnails/p3495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 b="21739"/>
          <a:stretch>
            <a:fillRect/>
          </a:stretch>
        </p:blipFill>
        <p:spPr bwMode="auto">
          <a:xfrm>
            <a:off x="1245394" y="271038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 descr="http://www.goodvibes.com/ProductImages/Thumbnails/p368t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266700" y="1203603"/>
            <a:ext cx="1447800" cy="17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ctl00_ctl00_ContentPlaceHolder_MasterChild_ContentPlaceHolder1_ItemControl_itemPic" descr="OSTRICH FEATHER"/>
          <p:cNvPicPr>
            <a:picLocks noChangeAspect="1" noChangeArrowheads="1"/>
          </p:cNvPicPr>
          <p:nvPr/>
        </p:nvPicPr>
        <p:blipFill>
          <a:blip r:embed="rId19" r:link="rId20" cstate="print"/>
          <a:srcRect b="24706"/>
          <a:stretch>
            <a:fillRect/>
          </a:stretch>
        </p:blipFill>
        <p:spPr bwMode="auto">
          <a:xfrm>
            <a:off x="88106" y="4246175"/>
            <a:ext cx="25336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 descr="POWER PUCKER"/>
          <p:cNvPicPr>
            <a:picLocks noChangeAspect="1" noChangeArrowheads="1"/>
          </p:cNvPicPr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2636837" y="3897314"/>
            <a:ext cx="21256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571500" y="-28373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571500" y="-188487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571500" y="-93237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571500" y="201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571500" y="474178"/>
            <a:ext cx="9448800" cy="86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800100" y="36253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571500" y="46921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494087" y="533145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571500" y="73543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5014" name="ctl00_ctl00_ContentPlaceHolder_MasterChild_ContentPlaceHolder1_ItemControl_itemPic" descr="SUPPLE NIPPS"/>
          <p:cNvPicPr>
            <a:picLocks noChangeAspect="1" noChangeArrowheads="1"/>
          </p:cNvPicPr>
          <p:nvPr/>
        </p:nvPicPr>
        <p:blipFill>
          <a:blip r:embed="rId23" cstate="print"/>
          <a:srcRect l="50000" b="34117"/>
          <a:stretch>
            <a:fillRect/>
          </a:stretch>
        </p:blipFill>
        <p:spPr bwMode="auto">
          <a:xfrm>
            <a:off x="4942683" y="3271121"/>
            <a:ext cx="11636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5" name="Picture 24" descr="http://www.goodvibes.com/ProductImages/Thumbnails/p302t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r:link="rId26" cstate="print"/>
          <a:srcRect l="24001" r="20000"/>
          <a:stretch>
            <a:fillRect/>
          </a:stretch>
        </p:blipFill>
        <p:spPr bwMode="auto">
          <a:xfrm>
            <a:off x="8329317" y="1171646"/>
            <a:ext cx="982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37CF8-F655-4948-8347-4E2E01F7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074" name="Picture 2" descr="Show image 1">
            <a:extLst>
              <a:ext uri="{FF2B5EF4-FFF2-40B4-BE49-F238E27FC236}">
                <a16:creationId xmlns:a16="http://schemas.microsoft.com/office/drawing/2014/main" id="{1A722F2C-9154-E3AB-E359-8392744C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06" y="2830914"/>
            <a:ext cx="3950494" cy="33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ow image 1">
            <a:extLst>
              <a:ext uri="{FF2B5EF4-FFF2-40B4-BE49-F238E27FC236}">
                <a16:creationId xmlns:a16="http://schemas.microsoft.com/office/drawing/2014/main" id="{04027E1A-553E-AFD8-C6FB-BF2D8078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83" y="1045879"/>
            <a:ext cx="4824413" cy="40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0" y="533400"/>
            <a:ext cx="6934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  <a:hlinkClick r:id="rId4"/>
              </a:rPr>
              <a:t>www.goodvibes.com</a:t>
            </a: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 – Good Vibrations</a:t>
            </a:r>
            <a:b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(Resource for DVDs, toys, lube, books) </a:t>
            </a:r>
            <a:br>
              <a:rPr lang="en-US" altLang="en-US" sz="20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endParaRPr lang="en-US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71500" y="1815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71500" y="276808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71500" y="3720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71500" y="1815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571500" y="276808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71500" y="37015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enga Egg Masturbation Slee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5" y="1299091"/>
            <a:ext cx="1381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eshlight Girls Stoya Masturbation Slee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09" y="1702999"/>
            <a:ext cx="1381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ollo Pump 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" y="4174268"/>
            <a:ext cx="1676055" cy="20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8 Ball Silicone Cock R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96" y="2914268"/>
            <a:ext cx="1381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A9842-4352-4248-84A5-F531B037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7112" name="Picture 2" descr="Heavenly Heart Vibrating Silicone Cock R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38" y="4299712"/>
            <a:ext cx="1488722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6" descr="Colorpop Big O2 Reusable Cock Ring - Click to enlar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6" y="4859621"/>
            <a:ext cx="1481667" cy="19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andy Sleev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18" y="1915069"/>
            <a:ext cx="1381125" cy="13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w image 1">
            <a:extLst>
              <a:ext uri="{FF2B5EF4-FFF2-40B4-BE49-F238E27FC236}">
                <a16:creationId xmlns:a16="http://schemas.microsoft.com/office/drawing/2014/main" id="{2F813218-BB43-B51A-BE2C-D495707F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57" y="3222948"/>
            <a:ext cx="2562539" cy="30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1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Duration of ED and Orgasmic Dysfunction </a:t>
            </a:r>
            <a:b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following surgery</a:t>
            </a:r>
            <a:endParaRPr lang="en-US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68655" y="2194559"/>
            <a:ext cx="8949690" cy="4161287"/>
          </a:xfrm>
        </p:spPr>
        <p:txBody>
          <a:bodyPr lIns="90488" tIns="44450" rIns="90488" bIns="44450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Erections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body takes time to recover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ability to have erection will improve over time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3-12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months after surgery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most will not be able to get a spontaneous erection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will need to use medications or other treatments</a:t>
            </a:r>
            <a:endParaRPr lang="en-US" alt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9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Orgasms: dry orgasms (no ejaculation)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structures responsible for most fluid in semen – prostate/seminal vesicles – have been removed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lack of ejaculation: doesn’t have to interfere w/desire, arousal, orgasm</a:t>
            </a:r>
            <a:endParaRPr lang="en-US" alt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C1B65B-9791-92AD-9A76-43D59DD0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b="1" dirty="0"/>
            </a:br>
            <a:r>
              <a:rPr lang="en-US" altLang="en-US" sz="31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Lack of Estrogen/Testosterone </a:t>
            </a:r>
            <a:br>
              <a:rPr lang="en-US" altLang="en-US" sz="31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en-US" altLang="en-US" sz="3100" b="1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Changes Sexuality</a:t>
            </a:r>
            <a:br>
              <a:rPr lang="en-US" altLang="en-US" sz="3600" b="1" dirty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altLang="en-US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Longer time to get aroused, decrease in desire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Fewer orgasmic contractions, aren’t as intense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Painful intercourse due to vaginal dryness, thinning of vaginal walls, vaginal shrinkage, reduction in tissue elasticity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The clitoris can become too sensitive/numb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Uterine contractions during orgasm/arousal can be painful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Lack of Testosterone can impair desire, arousal and orgasm in men/women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Is supplementation with topical estrogen or testosterone safe? Pros and cons discussed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583500-7D7F-6984-35B8-5DB9954D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2024, by Dr. Bryna Barsky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533400"/>
            <a:ext cx="77724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Sex Therapy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333500" y="1219200"/>
            <a:ext cx="3771900" cy="49879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i="1" dirty="0">
                <a:latin typeface="Bernard MT Condensed" panose="02050806060905020404" pitchFamily="18" charset="0"/>
              </a:rPr>
              <a:t>   </a:t>
            </a:r>
            <a:r>
              <a:rPr lang="en-US" sz="2100" b="1" i="1" dirty="0">
                <a:latin typeface="Aharoni" panose="02010803020104030203" pitchFamily="2" charset="-79"/>
                <a:cs typeface="Aharoni" panose="02010803020104030203" pitchFamily="2" charset="-79"/>
              </a:rPr>
              <a:t>Purpose</a:t>
            </a:r>
          </a:p>
          <a:p>
            <a:pPr eaLnBrk="1" hangingPunct="1">
              <a:buFontTx/>
              <a:buNone/>
              <a:defRPr/>
            </a:pPr>
            <a:endParaRPr lang="en-US" sz="21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Resolve sexual dysfunction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Increase sexual repertoire 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Enhance the sexual </a:t>
            </a:r>
            <a:b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relationship 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Increase comfort with giving and receiving pleasure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Increase emotional, physical and sexual intimacy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Work around medication and medically induced limitations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143000"/>
            <a:ext cx="3771900" cy="556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1600" b="1" dirty="0"/>
              <a:t>	</a:t>
            </a:r>
            <a:r>
              <a:rPr lang="en-US" sz="2100" b="1" i="1" dirty="0">
                <a:latin typeface="Aharoni" panose="02010803020104030203" pitchFamily="2" charset="-79"/>
                <a:cs typeface="Aharoni" panose="02010803020104030203" pitchFamily="2" charset="-79"/>
              </a:rPr>
              <a:t>How it is accomplished?</a:t>
            </a:r>
          </a:p>
          <a:p>
            <a:pPr eaLnBrk="1" hangingPunct="1">
              <a:buFontTx/>
              <a:buNone/>
              <a:defRPr/>
            </a:pPr>
            <a:endParaRPr lang="en-US" sz="21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Identify &amp; examine feelings and cognitions</a:t>
            </a:r>
          </a:p>
          <a:p>
            <a:pPr marL="0" indent="0" eaLnBrk="1" hangingPunct="1">
              <a:buNone/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Skill building:  problem solving, communication 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Homework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Sexual Script modification</a:t>
            </a:r>
          </a:p>
          <a:p>
            <a:pPr eaLnBrk="1" hangingPunct="1"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Build individual/couple’s strengths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Sex education </a:t>
            </a:r>
          </a:p>
          <a:p>
            <a:pPr>
              <a:defRPr/>
            </a:pP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Increase items in your sex basket </a:t>
            </a:r>
          </a:p>
          <a:p>
            <a:pPr>
              <a:defRPr/>
            </a:pP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2D48CD-D9EA-CFB4-709D-1C7E2238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2024, by Dr. Bryna Barsky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33400"/>
            <a:ext cx="6934200" cy="6681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ConductING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a Sex Intake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347881"/>
            <a:ext cx="8686800" cy="525780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Use the language that the client uses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Be specific and concrete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Avoid medical terms, use layperson terms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Make good eye contact if client is willing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Give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exs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of questions/concerns other clients have raised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Reassure: no question is stupid, all concerns are valid/important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Try to not be so serious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Offer encouragement to discuss sexual issues  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Clients will probably be uncomfortable talking with you about sex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Clients probably haven’t been totally honest or open with their partners  about the depth and breath of the sexual problem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Don’t Assume: </a:t>
            </a:r>
          </a:p>
          <a:p>
            <a:pPr lvl="2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sexual activity or celibacy</a:t>
            </a:r>
          </a:p>
          <a:p>
            <a:pPr lvl="2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knowledge of anatomy, heterosexuality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Don’t impose your sexual values onto the client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ernard MT Condensed" panose="020508060609050204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ernard MT Condensed" panose="020508060609050204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B4D39-526D-4DB5-A5C4-C6E3343688DB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523E5-3E00-4001-B0A0-2716B829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04088"/>
            <a:ext cx="8229600" cy="66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DSM-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DSM-</a:t>
            </a: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has gender-specific sexual dysfunctions.</a:t>
            </a:r>
            <a:endParaRPr lang="en-US" sz="2800" baseline="3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For females: desire and arousal disorders combined into female sexual interest/arousal disorder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DSM-</a:t>
            </a: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sex dysfunctions (except substance-/medication-induced sex dysfunction) require duration of 6 months and more exact severity criteria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New in DSM-</a:t>
            </a: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5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genito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-pelvic pain/penetration disorder  (combines vaginismus and dyspareunia from DSM-IV)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Sexual aversion disorder was deleted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DSM-</a:t>
            </a: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subtypes for all disorders includes only "lifelong vs. acquired" and "generalized vs. situational"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In DSM-</a:t>
            </a:r>
            <a: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two subtypes were deleted: "sexual dysfunction due to a general medical condition" and "due to psychological versus combined factors"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8B062-A02B-40AF-A438-6CF0182B4FC3}"/>
              </a:ext>
            </a:extLst>
          </p:cNvPr>
          <p:cNvSpPr/>
          <p:nvPr/>
        </p:nvSpPr>
        <p:spPr>
          <a:xfrm>
            <a:off x="571500" y="661178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Copyright © 2024, by Dr. Bryna Barsky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2AFB2-9952-40B5-BAD0-9EE84CDC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2DD0-4016-46A5-9D4D-724F2421E6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17222</TotalTime>
  <Pages>15</Pages>
  <Words>3457</Words>
  <Application>Microsoft Office PowerPoint</Application>
  <PresentationFormat>35mm Slides</PresentationFormat>
  <Paragraphs>516</Paragraphs>
  <Slides>42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HDOfficeLightV0</vt:lpstr>
      <vt:lpstr>Vapor Trail</vt:lpstr>
      <vt:lpstr>PowerPoint Presentation</vt:lpstr>
      <vt:lpstr> </vt:lpstr>
      <vt:lpstr>  How Does Cancer and Its Treatment  Affect Sexuality   Psychologically/Physically (surgery, chemotherapy, radiation) </vt:lpstr>
      <vt:lpstr>Radiation therapy, Cryosurgery,  and Radical prostatectomy</vt:lpstr>
      <vt:lpstr>Duration of ED and Orgasmic Dysfunction  following surgery</vt:lpstr>
      <vt:lpstr> Lack of Estrogen/Testosterone  Changes Sexuality </vt:lpstr>
      <vt:lpstr>Sex Therapy</vt:lpstr>
      <vt:lpstr>ConductING a Sex Intake </vt:lpstr>
      <vt:lpstr>DSM-5</vt:lpstr>
      <vt:lpstr>DSM-5</vt:lpstr>
      <vt:lpstr>Subtypes</vt:lpstr>
      <vt:lpstr>Delayed Ejaculation</vt:lpstr>
      <vt:lpstr>Erectile Disorder</vt:lpstr>
      <vt:lpstr>Female Orgasmic Disorder</vt:lpstr>
      <vt:lpstr>Female Sexual Interest/ Arousal Disorder</vt:lpstr>
      <vt:lpstr>Female Sexual Interest/Arousal Disorder</vt:lpstr>
      <vt:lpstr>Genito-Pelvic Pain/Penetration Disorder (GPPPD)</vt:lpstr>
      <vt:lpstr>Male Hypoactive Sexual Desire Disorder</vt:lpstr>
      <vt:lpstr>Premature (Early) Ejaculation</vt:lpstr>
      <vt:lpstr>Substance/Medication Induced Sexual Dysfunction</vt:lpstr>
      <vt:lpstr>PLISSIT Model </vt:lpstr>
      <vt:lpstr>How Does Cancer and Its Treatment Affect Sexuality: Psychologically</vt:lpstr>
      <vt:lpstr>What do Clients need</vt:lpstr>
      <vt:lpstr>Communicating with Partner </vt:lpstr>
      <vt:lpstr>INFORMATION CLIENTS NEED TO KNOW</vt:lpstr>
      <vt:lpstr>Healthy Couple Sexuality  (McCarthy)</vt:lpstr>
      <vt:lpstr>INFORMATION CLIENTS NEED TO KNOW</vt:lpstr>
      <vt:lpstr>What to Remember</vt:lpstr>
      <vt:lpstr>The Five Gears By Barry McCarthy Ph.d</vt:lpstr>
      <vt:lpstr>Sensate Focus (Guidelines)</vt:lpstr>
      <vt:lpstr>Bouncing Ball Exercise</vt:lpstr>
      <vt:lpstr>Treatment of Orgasmic/Arousal Disorders in Men and Women</vt:lpstr>
      <vt:lpstr>Treatment for Sexual Pain Disorders</vt:lpstr>
      <vt:lpstr>Treating ED: Oral Medications - PDE5-inhibitors </vt:lpstr>
      <vt:lpstr>lubricants</vt:lpstr>
      <vt:lpstr>lubricants</vt:lpstr>
      <vt:lpstr>How do you get an appointment with me Night/DAYTIME weekdAY appointments available </vt:lpstr>
      <vt:lpstr>www.goodvibes.com – Good Vibrations (Resource for DVDs, toys, lube, books) Positioning Toys  </vt:lpstr>
      <vt:lpstr>Sex toys www.goodvibes.com – Good Vibrations (Resource for DVDs, toys, lube, books)  </vt:lpstr>
      <vt:lpstr>Sex toys www.goodvibes.com – Good Vibrations (Resource for DVDs, toys, lube, books)  </vt:lpstr>
      <vt:lpstr>Sensation Toys www.goodvibes.com – Good Vibrations (Resource for DVDs, toys, lube, books)  </vt:lpstr>
      <vt:lpstr>www.goodvibes.com – Good Vibrations (Resource for DVDs, toys, lube, books)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AFTER PROSTATE CANCER: IT'S NOT JUST ABOUT ERECTIONS</dc:title>
  <dc:subject>Ann Arbor talk 1</dc:subject>
  <dc:creator>Dr. Bryna Barsky</dc:creator>
  <cp:lastModifiedBy>Precious Rivera</cp:lastModifiedBy>
  <cp:revision>1082</cp:revision>
  <cp:lastPrinted>2015-04-07T00:59:00Z</cp:lastPrinted>
  <dcterms:created xsi:type="dcterms:W3CDTF">1997-10-25T03:15:00Z</dcterms:created>
  <dcterms:modified xsi:type="dcterms:W3CDTF">2024-07-25T00:37:55Z</dcterms:modified>
</cp:coreProperties>
</file>